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321" r:id="rId4"/>
    <p:sldId id="307" r:id="rId5"/>
    <p:sldId id="299" r:id="rId6"/>
    <p:sldId id="323" r:id="rId7"/>
    <p:sldId id="298" r:id="rId8"/>
    <p:sldId id="308" r:id="rId9"/>
    <p:sldId id="300" r:id="rId10"/>
    <p:sldId id="293" r:id="rId11"/>
    <p:sldId id="320" r:id="rId12"/>
    <p:sldId id="306" r:id="rId13"/>
    <p:sldId id="304" r:id="rId14"/>
    <p:sldId id="305" r:id="rId15"/>
    <p:sldId id="303" r:id="rId16"/>
    <p:sldId id="294" r:id="rId17"/>
    <p:sldId id="295" r:id="rId18"/>
    <p:sldId id="309" r:id="rId19"/>
    <p:sldId id="310" r:id="rId20"/>
    <p:sldId id="311" r:id="rId21"/>
    <p:sldId id="312" r:id="rId22"/>
    <p:sldId id="313" r:id="rId23"/>
    <p:sldId id="315" r:id="rId24"/>
    <p:sldId id="314" r:id="rId25"/>
    <p:sldId id="316" r:id="rId26"/>
    <p:sldId id="280" r:id="rId27"/>
    <p:sldId id="317" r:id="rId28"/>
    <p:sldId id="301" r:id="rId29"/>
    <p:sldId id="302" r:id="rId30"/>
    <p:sldId id="318" r:id="rId31"/>
    <p:sldId id="31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先生" initials="王先生" lastIdx="1" clrIdx="0">
    <p:extLst>
      <p:ext uri="{19B8F6BF-5375-455C-9EA6-DF929625EA0E}">
        <p15:presenceInfo xmlns:p15="http://schemas.microsoft.com/office/powerpoint/2012/main" userId="da08e668a948dc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 snapToGrid="0">
      <p:cViewPr varScale="1">
        <p:scale>
          <a:sx n="65" d="100"/>
          <a:sy n="65" d="100"/>
        </p:scale>
        <p:origin x="63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BDDCC-A18E-494B-8CE1-3FC9AD7BF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b"/>
          <a:lstStyle>
            <a:lvl1pPr algn="ctr">
              <a:defRPr sz="6000">
                <a:latin typeface="华光姚体_CNKI" panose="02000500000000000000" pitchFamily="2" charset="-122"/>
                <a:ea typeface="华光姚体_CNKI" panose="02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8557F9-CB41-4E02-9A8C-878F8E589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3A5E19-B97E-4DE0-90E7-A4126B31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563D1C-1D17-4010-850E-D06C8332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31759F-19BA-403E-841E-9BC4F7CF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599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4155D-E5D2-481A-A7B5-4B924984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441BF70-4811-4356-AC2A-4AD3DF18B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BD7797-AB30-4472-AA5A-68F5A2335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7E271-75D7-4BC3-B9D3-72FC1487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27B467-ED7D-481F-ABA6-44FB848C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221132-A575-4E60-AC1F-3CB10AE1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FF636-3362-44C4-9449-65D2AD72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854926-733E-4FC0-912E-0A57E8BB0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2D05F-83FF-4A21-98BD-D010E114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40A35F-0CA4-45A8-A98D-9D75C0CB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01032-6561-45C7-8D17-192CAB1B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917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424003-DCEA-4839-B04D-3E63B8D08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85C1DF-F84E-4838-839B-896945FB3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7660-A8E2-485F-9EDB-0846F4F5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9A5C40-8694-4EDC-8137-22D518AE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2A396F-660C-401B-81B3-CB925261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2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77A3D-E8A0-418B-BBAE-E6C3A1E0093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>
                <a:latin typeface="华光姚体_CNKI" panose="02000500000000000000" pitchFamily="2" charset="-122"/>
                <a:ea typeface="华光姚体_CNKI" panose="02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C44DD-7A08-4FBB-8074-E76EF8012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798AD-87C8-46AF-839A-4FF004E7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0FD45D-4830-4AB4-8194-FD122A546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8E597-EFEF-4AB0-8324-66BC65A1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1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8D85B-3C96-4DB1-BD6A-6C8A9688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A35300-3C40-4FBA-B1E3-8C6AE9C8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CE930-7FD7-4790-A1C7-27B280F5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187E4-4C6C-494B-BDC3-D9142450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C6534D-5AB6-43C6-8E07-1ED0ECFC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A79B-B07D-4D01-BF6F-0397F25B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BC7CB-7DD9-49C3-AADF-B049A552A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A36972-23D0-4241-8445-46E2898D8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925EA7-550B-4B4A-AD8C-C5E7CC80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8E46B-EB0B-4A79-ADFC-6402F16E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540F54-270C-4120-B555-0D46F14F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41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48EB5-3917-4ABA-AB28-AC8214AC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E03EC8-6303-46CC-ABB9-E8E9F5CA4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DB9576-059F-42A7-9378-89CD00FC3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35F629-9DC2-472C-8090-CFF85CAC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1CAE3B-910E-42A4-B617-6E264E31F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171BFD-28E8-45E7-9BCE-F8FEC701C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EC9126-9481-41EA-9C8A-9EAD1CD3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953328-0C84-473C-ACBB-D75F838A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96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66654-9733-409A-8767-70AFFAC6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9AB3D1-4F83-4F86-8A46-541CFD68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3DB29E-FA86-48DE-8F7A-0905CA72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41F18D-87BA-43DC-BE10-D1E1DFFD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41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B2C129-42A1-4369-BB5C-8A83959D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10DF4B-9B70-4E80-AA9C-6F330990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93BC68-728B-4210-98BD-ADC2FA52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35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F6642F-01D1-4E0E-8FB3-44D83D35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57EF37-3BEC-421D-A188-2F08733D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DCF6B7-3717-455C-99EC-0ECD8DE8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79C5BA-95AD-4D38-A0FB-9EB988A05809}"/>
              </a:ext>
            </a:extLst>
          </p:cNvPr>
          <p:cNvSpPr/>
          <p:nvPr userDrawn="1"/>
        </p:nvSpPr>
        <p:spPr>
          <a:xfrm>
            <a:off x="514952" y="414522"/>
            <a:ext cx="688206" cy="74114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C289C8-BCDA-435E-BD1C-9719F5EE0C2F}"/>
              </a:ext>
            </a:extLst>
          </p:cNvPr>
          <p:cNvSpPr/>
          <p:nvPr userDrawn="1"/>
        </p:nvSpPr>
        <p:spPr>
          <a:xfrm>
            <a:off x="514952" y="3147462"/>
            <a:ext cx="688206" cy="659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84878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F4E69-C282-4F8B-8737-DA874A4A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09805E-FA57-4C70-B9EA-B07382FAE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D999BF-A2EF-4D27-9838-D08EE1198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E01F2D-CCF5-423C-85FF-BE94CF00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DF79B5-A340-49CD-9BB6-E28D5273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7DDEF1-73F8-4502-9797-288417FD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52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05DA6A-F806-4174-A170-627104A8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935950-9B7B-4C89-9ED6-8B390C1A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CCBA80-D165-4DEC-BC9C-B9E080C70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C4CE-5F78-4EA4-A852-2F475863B90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F81183-B2E1-4C44-AAD4-ADFE45604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C4D00C-2572-4379-BB0B-1871DB810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65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48.png"/><Relationship Id="rId5" Type="http://schemas.openxmlformats.org/officeDocument/2006/relationships/tags" Target="../tags/tag48.xml"/><Relationship Id="rId10" Type="http://schemas.openxmlformats.org/officeDocument/2006/relationships/image" Target="../media/image47.png"/><Relationship Id="rId4" Type="http://schemas.openxmlformats.org/officeDocument/2006/relationships/tags" Target="../tags/tag47.xml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53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tags" Target="../tags/tag51.xml"/><Relationship Id="rId16" Type="http://schemas.openxmlformats.org/officeDocument/2006/relationships/image" Target="../media/image56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50.png"/><Relationship Id="rId5" Type="http://schemas.openxmlformats.org/officeDocument/2006/relationships/tags" Target="../tags/tag54.xml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4" Type="http://schemas.openxmlformats.org/officeDocument/2006/relationships/tags" Target="../tags/tag53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61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tags" Target="../tags/tag59.xml"/><Relationship Id="rId16" Type="http://schemas.openxmlformats.org/officeDocument/2006/relationships/image" Target="../media/image64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59.png"/><Relationship Id="rId5" Type="http://schemas.openxmlformats.org/officeDocument/2006/relationships/tags" Target="../tags/tag62.xml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tags" Target="../tags/tag61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68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tags" Target="../tags/tag67.xml"/><Relationship Id="rId16" Type="http://schemas.openxmlformats.org/officeDocument/2006/relationships/image" Target="../media/image71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6.png"/><Relationship Id="rId5" Type="http://schemas.openxmlformats.org/officeDocument/2006/relationships/tags" Target="../tags/tag70.xml"/><Relationship Id="rId15" Type="http://schemas.openxmlformats.org/officeDocument/2006/relationships/image" Target="../media/image70.png"/><Relationship Id="rId10" Type="http://schemas.openxmlformats.org/officeDocument/2006/relationships/image" Target="../media/image48.png"/><Relationship Id="rId4" Type="http://schemas.openxmlformats.org/officeDocument/2006/relationships/tags" Target="../tags/tag69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2.png"/><Relationship Id="rId3" Type="http://schemas.openxmlformats.org/officeDocument/2006/relationships/tags" Target="../tags/tag76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76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71.png"/><Relationship Id="rId5" Type="http://schemas.openxmlformats.org/officeDocument/2006/relationships/tags" Target="../tags/tag78.xml"/><Relationship Id="rId10" Type="http://schemas.openxmlformats.org/officeDocument/2006/relationships/image" Target="../media/image75.png"/><Relationship Id="rId4" Type="http://schemas.openxmlformats.org/officeDocument/2006/relationships/tags" Target="../tags/tag77.xml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tags" Target="../tags/tag82.xml"/><Relationship Id="rId21" Type="http://schemas.openxmlformats.org/officeDocument/2006/relationships/image" Target="../media/image86.png"/><Relationship Id="rId7" Type="http://schemas.openxmlformats.org/officeDocument/2006/relationships/tags" Target="../tags/tag86.xml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tags" Target="../tags/tag81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4.xml"/><Relationship Id="rId15" Type="http://schemas.openxmlformats.org/officeDocument/2006/relationships/image" Target="../media/image80.png"/><Relationship Id="rId10" Type="http://schemas.openxmlformats.org/officeDocument/2006/relationships/tags" Target="../tags/tag89.xml"/><Relationship Id="rId19" Type="http://schemas.openxmlformats.org/officeDocument/2006/relationships/image" Target="../media/image84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92.xml"/><Relationship Id="rId7" Type="http://schemas.openxmlformats.org/officeDocument/2006/relationships/image" Target="../media/image87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5" Type="http://schemas.openxmlformats.org/officeDocument/2006/relationships/tags" Target="../tags/tag94.xml"/><Relationship Id="rId10" Type="http://schemas.openxmlformats.org/officeDocument/2006/relationships/image" Target="../media/image90.png"/><Relationship Id="rId4" Type="http://schemas.openxmlformats.org/officeDocument/2006/relationships/tags" Target="../tags/tag93.xml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97.xml"/><Relationship Id="rId7" Type="http://schemas.openxmlformats.org/officeDocument/2006/relationships/image" Target="../media/image93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9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0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99.png"/><Relationship Id="rId2" Type="http://schemas.openxmlformats.org/officeDocument/2006/relationships/tags" Target="../tags/tag100.xml"/><Relationship Id="rId16" Type="http://schemas.openxmlformats.org/officeDocument/2006/relationships/image" Target="../media/image103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98.png"/><Relationship Id="rId5" Type="http://schemas.openxmlformats.org/officeDocument/2006/relationships/tags" Target="../tags/tag103.xml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tags" Target="../tags/tag102.xml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118.xml"/><Relationship Id="rId18" Type="http://schemas.openxmlformats.org/officeDocument/2006/relationships/tags" Target="../tags/tag123.xml"/><Relationship Id="rId26" Type="http://schemas.openxmlformats.org/officeDocument/2006/relationships/image" Target="../media/image110.png"/><Relationship Id="rId21" Type="http://schemas.openxmlformats.org/officeDocument/2006/relationships/image" Target="../media/image105.png"/><Relationship Id="rId34" Type="http://schemas.openxmlformats.org/officeDocument/2006/relationships/image" Target="../media/image118.png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tags" Target="../tags/tag122.xml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2" Type="http://schemas.openxmlformats.org/officeDocument/2006/relationships/tags" Target="../tags/tag107.xml"/><Relationship Id="rId16" Type="http://schemas.openxmlformats.org/officeDocument/2006/relationships/tags" Target="../tags/tag121.xml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108.png"/><Relationship Id="rId32" Type="http://schemas.openxmlformats.org/officeDocument/2006/relationships/image" Target="../media/image116.png"/><Relationship Id="rId37" Type="http://schemas.openxmlformats.org/officeDocument/2006/relationships/image" Target="../media/image121.png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120.png"/><Relationship Id="rId10" Type="http://schemas.openxmlformats.org/officeDocument/2006/relationships/tags" Target="../tags/tag115.xml"/><Relationship Id="rId19" Type="http://schemas.openxmlformats.org/officeDocument/2006/relationships/slideLayout" Target="../slideLayouts/slideLayout7.xml"/><Relationship Id="rId31" Type="http://schemas.openxmlformats.org/officeDocument/2006/relationships/image" Target="../media/image115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119.png"/><Relationship Id="rId8" Type="http://schemas.openxmlformats.org/officeDocument/2006/relationships/tags" Target="../tags/tag113.xml"/><Relationship Id="rId3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tags" Target="../tags/tag126.xml"/><Relationship Id="rId7" Type="http://schemas.openxmlformats.org/officeDocument/2006/relationships/image" Target="../media/image123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2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26.png"/><Relationship Id="rId4" Type="http://schemas.openxmlformats.org/officeDocument/2006/relationships/tags" Target="../tags/tag127.xml"/><Relationship Id="rId9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tags" Target="../tags/tag129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32.xml"/><Relationship Id="rId15" Type="http://schemas.openxmlformats.org/officeDocument/2006/relationships/image" Target="../media/image130.png"/><Relationship Id="rId10" Type="http://schemas.openxmlformats.org/officeDocument/2006/relationships/tags" Target="../tags/tag137.xml"/><Relationship Id="rId19" Type="http://schemas.openxmlformats.org/officeDocument/2006/relationships/image" Target="../media/image134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tags" Target="../tags/tag140.xml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0.png"/><Relationship Id="rId5" Type="http://schemas.openxmlformats.org/officeDocument/2006/relationships/tags" Target="../tags/tag142.xml"/><Relationship Id="rId10" Type="http://schemas.openxmlformats.org/officeDocument/2006/relationships/image" Target="../media/image139.png"/><Relationship Id="rId4" Type="http://schemas.openxmlformats.org/officeDocument/2006/relationships/tags" Target="../tags/tag141.xml"/><Relationship Id="rId9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3" Type="http://schemas.openxmlformats.org/officeDocument/2006/relationships/tags" Target="../tags/tag149.xml"/><Relationship Id="rId21" Type="http://schemas.openxmlformats.org/officeDocument/2006/relationships/image" Target="../media/image157.png"/><Relationship Id="rId7" Type="http://schemas.openxmlformats.org/officeDocument/2006/relationships/tags" Target="../tags/tag153.xml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tags" Target="../tags/tag148.xml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1.xml"/><Relationship Id="rId15" Type="http://schemas.openxmlformats.org/officeDocument/2006/relationships/image" Target="../media/image151.png"/><Relationship Id="rId10" Type="http://schemas.openxmlformats.org/officeDocument/2006/relationships/tags" Target="../tags/tag156.xml"/><Relationship Id="rId19" Type="http://schemas.openxmlformats.org/officeDocument/2006/relationships/image" Target="../media/image155.png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tags" Target="../tags/tag159.xml"/><Relationship Id="rId7" Type="http://schemas.openxmlformats.org/officeDocument/2006/relationships/image" Target="../media/image158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2.png"/><Relationship Id="rId5" Type="http://schemas.openxmlformats.org/officeDocument/2006/relationships/tags" Target="../tags/tag161.xml"/><Relationship Id="rId10" Type="http://schemas.openxmlformats.org/officeDocument/2006/relationships/image" Target="../media/image161.png"/><Relationship Id="rId4" Type="http://schemas.openxmlformats.org/officeDocument/2006/relationships/tags" Target="../tags/tag160.xml"/><Relationship Id="rId9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tags" Target="../tags/tag164.xml"/><Relationship Id="rId7" Type="http://schemas.openxmlformats.org/officeDocument/2006/relationships/image" Target="../media/image165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64.png"/><Relationship Id="rId5" Type="http://schemas.openxmlformats.org/officeDocument/2006/relationships/image" Target="../media/image163.jpg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tags" Target="../tags/tag167.xml"/><Relationship Id="rId7" Type="http://schemas.openxmlformats.org/officeDocument/2006/relationships/image" Target="../media/image168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16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171.png"/><Relationship Id="rId18" Type="http://schemas.openxmlformats.org/officeDocument/2006/relationships/image" Target="../media/image167.png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tags" Target="../tags/tag170.xml"/><Relationship Id="rId16" Type="http://schemas.openxmlformats.org/officeDocument/2006/relationships/image" Target="../media/image174.pn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3.xml"/><Relationship Id="rId15" Type="http://schemas.openxmlformats.org/officeDocument/2006/relationships/image" Target="../media/image173.png"/><Relationship Id="rId10" Type="http://schemas.openxmlformats.org/officeDocument/2006/relationships/tags" Target="../tags/tag178.xml"/><Relationship Id="rId19" Type="http://schemas.openxmlformats.org/officeDocument/2006/relationships/image" Target="../media/image176.png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image" Target="../media/image1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tags" Target="../tags/tag181.xml"/><Relationship Id="rId7" Type="http://schemas.openxmlformats.org/officeDocument/2006/relationships/image" Target="../media/image177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1.png"/><Relationship Id="rId5" Type="http://schemas.openxmlformats.org/officeDocument/2006/relationships/tags" Target="../tags/tag183.xml"/><Relationship Id="rId10" Type="http://schemas.openxmlformats.org/officeDocument/2006/relationships/image" Target="../media/image180.png"/><Relationship Id="rId4" Type="http://schemas.openxmlformats.org/officeDocument/2006/relationships/tags" Target="../tags/tag182.xml"/><Relationship Id="rId9" Type="http://schemas.openxmlformats.org/officeDocument/2006/relationships/image" Target="../media/image1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" Type="http://schemas.openxmlformats.org/officeDocument/2006/relationships/tags" Target="../tags/tag185.xml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8.xml"/><Relationship Id="rId15" Type="http://schemas.openxmlformats.org/officeDocument/2006/relationships/image" Target="../media/image185.png"/><Relationship Id="rId10" Type="http://schemas.openxmlformats.org/officeDocument/2006/relationships/tags" Target="../tags/tag193.xml"/><Relationship Id="rId19" Type="http://schemas.openxmlformats.org/officeDocument/2006/relationships/image" Target="../media/image189.png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4" Type="http://schemas.openxmlformats.org/officeDocument/2006/relationships/image" Target="../media/image1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4.xml"/><Relationship Id="rId7" Type="http://schemas.openxmlformats.org/officeDocument/2006/relationships/image" Target="../media/image1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tags" Target="../tags/tag16.xml"/><Relationship Id="rId10" Type="http://schemas.openxmlformats.org/officeDocument/2006/relationships/image" Target="../media/image16.png"/><Relationship Id="rId4" Type="http://schemas.openxmlformats.org/officeDocument/2006/relationships/tags" Target="../tags/tag15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9.xml"/><Relationship Id="rId7" Type="http://schemas.openxmlformats.org/officeDocument/2006/relationships/image" Target="../media/image1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5" Type="http://schemas.openxmlformats.org/officeDocument/2006/relationships/tags" Target="../tags/tag21.xml"/><Relationship Id="rId10" Type="http://schemas.openxmlformats.org/officeDocument/2006/relationships/image" Target="../media/image21.png"/><Relationship Id="rId4" Type="http://schemas.openxmlformats.org/officeDocument/2006/relationships/tags" Target="../tags/tag20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tags" Target="../tags/tag24.xml"/><Relationship Id="rId21" Type="http://schemas.openxmlformats.org/officeDocument/2006/relationships/image" Target="../media/image29.png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tags" Target="../tags/tag2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image" Target="../media/image32.png"/><Relationship Id="rId5" Type="http://schemas.openxmlformats.org/officeDocument/2006/relationships/tags" Target="../tags/tag26.xml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tags" Target="../tags/tag31.xml"/><Relationship Id="rId19" Type="http://schemas.openxmlformats.org/officeDocument/2006/relationships/image" Target="../media/image27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40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tags" Target="../tags/tag37.xml"/><Relationship Id="rId16" Type="http://schemas.openxmlformats.org/officeDocument/2006/relationships/image" Target="../media/image43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38.png"/><Relationship Id="rId5" Type="http://schemas.openxmlformats.org/officeDocument/2006/relationships/tags" Target="../tags/tag40.xml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tags" Target="../tags/tag39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B05A9-5389-463E-B773-CAF1A3981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66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6A41260-5572-403F-93D1-E5D4BC9F9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2463"/>
            <a:ext cx="12192000" cy="1855537"/>
          </a:xfr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</a:gradFill>
        </p:spPr>
        <p:txBody>
          <a:bodyPr/>
          <a:lstStyle/>
          <a:p>
            <a:pPr algn="r"/>
            <a:r>
              <a:rPr lang="zh-CN" altLang="en-US" dirty="0"/>
              <a:t>第</a:t>
            </a:r>
            <a:r>
              <a:rPr lang="en-US" altLang="zh-CN" dirty="0"/>
              <a:t>02</a:t>
            </a:r>
            <a:r>
              <a:rPr lang="zh-CN" altLang="en-US" dirty="0"/>
              <a:t>讲</a:t>
            </a:r>
            <a:br>
              <a:rPr lang="en-US" altLang="zh-CN" dirty="0"/>
            </a:br>
            <a:r>
              <a:rPr lang="zh-CN" altLang="en-US" dirty="0">
                <a:solidFill>
                  <a:srgbClr val="FFC000"/>
                </a:solidFill>
              </a:rPr>
              <a:t>初等函数与简易逻辑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C9C022-4AE1-48C8-B5E2-03A641369134}"/>
              </a:ext>
            </a:extLst>
          </p:cNvPr>
          <p:cNvSpPr/>
          <p:nvPr/>
        </p:nvSpPr>
        <p:spPr>
          <a:xfrm>
            <a:off x="-69043" y="5258662"/>
            <a:ext cx="6096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微积分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173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FF4C7BD7-610B-42E5-B905-943CE34B28A7}"/>
              </a:ext>
            </a:extLst>
          </p:cNvPr>
          <p:cNvSpPr/>
          <p:nvPr/>
        </p:nvSpPr>
        <p:spPr>
          <a:xfrm>
            <a:off x="0" y="1397813"/>
            <a:ext cx="12192000" cy="546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F11381D-7623-4B33-97E2-173A782320CB}"/>
              </a:ext>
            </a:extLst>
          </p:cNvPr>
          <p:cNvSpPr txBox="1"/>
          <p:nvPr/>
        </p:nvSpPr>
        <p:spPr>
          <a:xfrm>
            <a:off x="0" y="1397814"/>
            <a:ext cx="4016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定理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实数指数幂，指数函数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CC73B8-4D17-4675-825B-7DA70BB763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6" y="2043297"/>
            <a:ext cx="9127544" cy="80101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7102A0C-388E-49EE-A8B5-FC0AF28524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6" y="4447760"/>
            <a:ext cx="7382865" cy="3822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8266A9-76C5-41B5-A315-203049F24F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6" y="5851359"/>
            <a:ext cx="6958584" cy="3200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5E6073-C711-436F-A771-B53564070C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6" y="5176992"/>
            <a:ext cx="8882482" cy="3273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B1AEBB-6646-4F2C-B470-8B6E8E52669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7" y="3162443"/>
            <a:ext cx="9169603" cy="32735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E77AB5-D04D-4485-A8F2-DB2F817023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6" y="3840234"/>
            <a:ext cx="4979822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5A7E6D0-1F6A-4D05-BE67-6D3D572D82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57" y="3298240"/>
            <a:ext cx="2593238" cy="261519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2C5824-34E6-4263-B166-B0A7FD983A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1" y="407567"/>
            <a:ext cx="4979822" cy="2834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2E57EF-4B79-44DE-B968-526BD87E53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1" y="1302870"/>
            <a:ext cx="3059582" cy="3090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432734-197D-48CD-8875-4894FFB109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67" y="1959006"/>
            <a:ext cx="7871154" cy="312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FA0951-B0AF-4303-9E5F-DB10265F2F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67" y="2618800"/>
            <a:ext cx="1839773" cy="2724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D1DBDE-13EA-406B-831A-3BC928C819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67" y="5410655"/>
            <a:ext cx="3377794" cy="288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AD4DAF-8F5A-4304-9FCF-790938FD75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67" y="3999661"/>
            <a:ext cx="4873752" cy="3236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4BF5C7-E947-4275-8A47-871F78EE486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67" y="4705158"/>
            <a:ext cx="4778654" cy="3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4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C600E06-7FE7-4037-B274-B1873EADD052}"/>
              </a:ext>
            </a:extLst>
          </p:cNvPr>
          <p:cNvSpPr/>
          <p:nvPr/>
        </p:nvSpPr>
        <p:spPr>
          <a:xfrm>
            <a:off x="0" y="5921114"/>
            <a:ext cx="12192000" cy="9388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5D932BE-D82F-47D0-A42F-CA53E2595A7C}"/>
              </a:ext>
            </a:extLst>
          </p:cNvPr>
          <p:cNvGrpSpPr/>
          <p:nvPr/>
        </p:nvGrpSpPr>
        <p:grpSpPr>
          <a:xfrm>
            <a:off x="322656" y="2229704"/>
            <a:ext cx="4309757" cy="3349187"/>
            <a:chOff x="1110343" y="2216604"/>
            <a:chExt cx="4309757" cy="334918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D72E395-5223-46A5-AA0F-B97602430B87}"/>
                </a:ext>
              </a:extLst>
            </p:cNvPr>
            <p:cNvGrpSpPr/>
            <p:nvPr/>
          </p:nvGrpSpPr>
          <p:grpSpPr>
            <a:xfrm>
              <a:off x="2555421" y="2216604"/>
              <a:ext cx="2864679" cy="3349187"/>
              <a:chOff x="2555421" y="2216604"/>
              <a:chExt cx="2864679" cy="334918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F73AB3E-F9F1-4A1C-A66C-D30282137AEB}"/>
                  </a:ext>
                </a:extLst>
              </p:cNvPr>
              <p:cNvSpPr/>
              <p:nvPr/>
            </p:nvSpPr>
            <p:spPr>
              <a:xfrm>
                <a:off x="2555421" y="2216604"/>
                <a:ext cx="2864679" cy="64906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96B2D78-D716-4D50-8A4F-D52280CB2DA2}"/>
                  </a:ext>
                </a:extLst>
              </p:cNvPr>
              <p:cNvSpPr/>
              <p:nvPr/>
            </p:nvSpPr>
            <p:spPr>
              <a:xfrm>
                <a:off x="3838574" y="4916731"/>
                <a:ext cx="590551" cy="64906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60577C0-DC15-4BAA-BCA4-3D578DC4282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343" y="5099529"/>
              <a:ext cx="3412541" cy="283464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ECC2D7F-29E8-4190-8DCF-F47D6CF9B6FF}"/>
              </a:ext>
            </a:extLst>
          </p:cNvPr>
          <p:cNvSpPr/>
          <p:nvPr/>
        </p:nvSpPr>
        <p:spPr>
          <a:xfrm>
            <a:off x="0" y="0"/>
            <a:ext cx="12192000" cy="9388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FC5940-8AB8-4CA5-8409-8358613E8F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27" y="248355"/>
            <a:ext cx="3429000" cy="506577"/>
          </a:xfrm>
          <a:prstGeom prst="rect">
            <a:avLst/>
          </a:prstGeom>
          <a:noFill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AEE327-07D1-4FD8-9C75-F3B89872097A}"/>
              </a:ext>
            </a:extLst>
          </p:cNvPr>
          <p:cNvSpPr/>
          <p:nvPr/>
        </p:nvSpPr>
        <p:spPr>
          <a:xfrm>
            <a:off x="114984" y="186809"/>
            <a:ext cx="995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引理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D88550-9DDA-4DE0-AEE5-9EF373D8B2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0" y="1385844"/>
            <a:ext cx="10451591" cy="808329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D2C3DAE1-FDCE-40AE-9A26-C54EF4DBE2CA}"/>
              </a:ext>
            </a:extLst>
          </p:cNvPr>
          <p:cNvGrpSpPr/>
          <p:nvPr/>
        </p:nvGrpSpPr>
        <p:grpSpPr>
          <a:xfrm>
            <a:off x="327480" y="2480841"/>
            <a:ext cx="10381204" cy="1267497"/>
            <a:chOff x="1110348" y="2303235"/>
            <a:chExt cx="10381204" cy="1267497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6511B736-9B43-407F-A616-89C0CAF1CF3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348" y="2303235"/>
              <a:ext cx="6667805" cy="1221638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0935584-1AF1-4031-BD21-991F0D70FA4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719" y="3287268"/>
              <a:ext cx="2554833" cy="2834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</p:pic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C060C4C-D28D-497D-B508-72F6FC7C6D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0" y="4262714"/>
            <a:ext cx="6457491" cy="367589"/>
          </a:xfrm>
          <a:prstGeom prst="rect">
            <a:avLst/>
          </a:prstGeom>
        </p:spPr>
      </p:pic>
      <p:grpSp>
        <p:nvGrpSpPr>
          <p:cNvPr id="63" name="组合 62">
            <a:extLst>
              <a:ext uri="{FF2B5EF4-FFF2-40B4-BE49-F238E27FC236}">
                <a16:creationId xmlns:a16="http://schemas.microsoft.com/office/drawing/2014/main" id="{E518A105-97F2-46C6-8C3F-D9444FB409A5}"/>
              </a:ext>
            </a:extLst>
          </p:cNvPr>
          <p:cNvGrpSpPr/>
          <p:nvPr/>
        </p:nvGrpSpPr>
        <p:grpSpPr>
          <a:xfrm>
            <a:off x="4128024" y="5112629"/>
            <a:ext cx="2077811" cy="277978"/>
            <a:chOff x="1110343" y="5789385"/>
            <a:chExt cx="2077811" cy="277978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76947908-51C4-4B1B-95F6-BEAB8DCC20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343" y="5789385"/>
              <a:ext cx="1417320" cy="277978"/>
            </a:xfrm>
            <a:prstGeom prst="rect">
              <a:avLst/>
            </a:prstGeom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C096785-D933-4C57-9902-002620CA1278}"/>
                </a:ext>
              </a:extLst>
            </p:cNvPr>
            <p:cNvSpPr/>
            <p:nvPr/>
          </p:nvSpPr>
          <p:spPr>
            <a:xfrm>
              <a:off x="2939827" y="5789385"/>
              <a:ext cx="248327" cy="27797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29FAE32-8CA4-40C4-8C38-932A580950E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38" y="6166053"/>
            <a:ext cx="7437730" cy="351129"/>
          </a:xfrm>
          <a:prstGeom prst="rect">
            <a:avLst/>
          </a:prstGeom>
          <a:noFill/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A58C8BF-2704-486C-8DE2-D8B85288C8EE}"/>
              </a:ext>
            </a:extLst>
          </p:cNvPr>
          <p:cNvSpPr/>
          <p:nvPr/>
        </p:nvSpPr>
        <p:spPr>
          <a:xfrm>
            <a:off x="114984" y="6103068"/>
            <a:ext cx="995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推论</a:t>
            </a:r>
          </a:p>
        </p:txBody>
      </p:sp>
    </p:spTree>
    <p:extLst>
      <p:ext uri="{BB962C8B-B14F-4D97-AF65-F5344CB8AC3E}">
        <p14:creationId xmlns:p14="http://schemas.microsoft.com/office/powerpoint/2010/main" val="44047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7B3E52F2-4C70-45DB-850E-ECE3047AD8E8}"/>
              </a:ext>
            </a:extLst>
          </p:cNvPr>
          <p:cNvSpPr/>
          <p:nvPr/>
        </p:nvSpPr>
        <p:spPr>
          <a:xfrm>
            <a:off x="395968" y="253093"/>
            <a:ext cx="9197068" cy="510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8757A7D-ED34-4C04-99CF-5C5F014BD960}"/>
              </a:ext>
            </a:extLst>
          </p:cNvPr>
          <p:cNvSpPr/>
          <p:nvPr/>
        </p:nvSpPr>
        <p:spPr>
          <a:xfrm>
            <a:off x="5723164" y="253093"/>
            <a:ext cx="1726747" cy="5102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7F53D7-4E9B-408B-AE26-169FFFC8D5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0" y="359698"/>
            <a:ext cx="8882482" cy="327355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5F3036-D180-4402-BA0F-CCF3D871BE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1144936"/>
            <a:ext cx="8423457" cy="13716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777BE6-EFF9-49BA-B514-57BF789E9D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4" y="2833912"/>
            <a:ext cx="7596835" cy="4315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5BFABE-14A5-49B3-97BE-EDA937652C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3626465"/>
            <a:ext cx="2518257" cy="41879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BDB1E17-B9FD-465E-8A2C-DE351EBF624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8" y="5976743"/>
            <a:ext cx="5082233" cy="4187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C422A01-749E-4F57-A471-9FAB43446CF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4495829"/>
            <a:ext cx="8094266" cy="86868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5A30E80-331B-4762-87F0-A580C50C38E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75" y="2025650"/>
            <a:ext cx="1413663" cy="3072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45D65D47-8EAB-4B0B-8DBA-544D5AA73CE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53" y="2833912"/>
            <a:ext cx="1289305" cy="2798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44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E6CFB94-BBDB-4325-8779-3F9CE850BF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7" y="388716"/>
            <a:ext cx="9581083" cy="23646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52CC74-88F0-43CE-B298-F7369FAE73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0" y="5164818"/>
            <a:ext cx="6653175" cy="1271015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29227866-5B57-4852-805F-795B2529C6C4}"/>
              </a:ext>
            </a:extLst>
          </p:cNvPr>
          <p:cNvGrpSpPr/>
          <p:nvPr/>
        </p:nvGrpSpPr>
        <p:grpSpPr>
          <a:xfrm>
            <a:off x="609147" y="3047551"/>
            <a:ext cx="9841695" cy="766267"/>
            <a:chOff x="609147" y="3047551"/>
            <a:chExt cx="9841695" cy="76626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8A13FAA-01AE-4A20-8B08-7B2C84985D5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47" y="3047551"/>
              <a:ext cx="6830567" cy="76626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1124953-E434-4741-94D0-F0E7848E4B7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179" y="3506580"/>
              <a:ext cx="1413663" cy="3072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B84659-ADDF-4751-9E57-FB3BDAB0DBE8}"/>
              </a:ext>
            </a:extLst>
          </p:cNvPr>
          <p:cNvGrpSpPr/>
          <p:nvPr/>
        </p:nvGrpSpPr>
        <p:grpSpPr>
          <a:xfrm>
            <a:off x="609148" y="4108015"/>
            <a:ext cx="9717336" cy="762609"/>
            <a:chOff x="609148" y="4108015"/>
            <a:chExt cx="9717336" cy="762609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1C7DC89-DEEF-4CCB-9013-D5E07977B03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48" y="4108015"/>
              <a:ext cx="5654649" cy="762609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12416F0-4301-4918-AEA5-FA7399A8D91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179" y="4590818"/>
              <a:ext cx="1289305" cy="2798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</p:pic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F7C4E759-D9DB-43F0-88D3-1968285C0622}"/>
              </a:ext>
            </a:extLst>
          </p:cNvPr>
          <p:cNvSpPr/>
          <p:nvPr/>
        </p:nvSpPr>
        <p:spPr>
          <a:xfrm>
            <a:off x="11495085" y="6028731"/>
            <a:ext cx="175532" cy="2041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0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F3CE3CF2-0A28-48A5-924C-49B03A8E57EC}"/>
              </a:ext>
            </a:extLst>
          </p:cNvPr>
          <p:cNvGrpSpPr/>
          <p:nvPr/>
        </p:nvGrpSpPr>
        <p:grpSpPr>
          <a:xfrm>
            <a:off x="4800600" y="4306661"/>
            <a:ext cx="5453561" cy="385602"/>
            <a:chOff x="4800600" y="4306661"/>
            <a:chExt cx="5453561" cy="385602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8A17BAA6-A757-4D2F-BE9E-54D0B2FC4FB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3105" y="4379538"/>
              <a:ext cx="1591056" cy="3127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5A76BEA-E6E9-49BE-ABDF-08F16D88A857}"/>
                </a:ext>
              </a:extLst>
            </p:cNvPr>
            <p:cNvSpPr/>
            <p:nvPr/>
          </p:nvSpPr>
          <p:spPr>
            <a:xfrm>
              <a:off x="4800600" y="4306661"/>
              <a:ext cx="869496" cy="3856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5E3A585-8E33-4D21-8CAD-681E4DF082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3" y="465733"/>
            <a:ext cx="5332781" cy="312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FFB500F-DAF5-4BFD-92E5-2A323A95334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3" y="1546933"/>
            <a:ext cx="2617013" cy="30358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67627B6-EC83-4BE7-8834-F2925230AD6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2" y="2163527"/>
            <a:ext cx="5393131" cy="1298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EFB25B2-3B42-4DC5-BC61-B24C07E834C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004" y="2118721"/>
            <a:ext cx="3571646" cy="1388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A744DFB-3C73-45B4-944F-85761DF6254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2" y="3766223"/>
            <a:ext cx="2516429" cy="2816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C28B57-282F-4728-9343-849609DB0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0" y="6354430"/>
            <a:ext cx="6530644" cy="3108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E80F67-A6BB-49A4-82C6-F0B497FDADB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4" y="5020618"/>
            <a:ext cx="10243110" cy="3986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DC980F-1558-4848-BB18-4E9475F4F34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3" y="4352107"/>
            <a:ext cx="7161583" cy="3675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631D8D-2688-4944-915E-F147F20F327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1" y="5654831"/>
            <a:ext cx="10241283" cy="3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FF4C7BD7-610B-42E5-B905-943CE34B28A7}"/>
              </a:ext>
            </a:extLst>
          </p:cNvPr>
          <p:cNvSpPr/>
          <p:nvPr/>
        </p:nvSpPr>
        <p:spPr>
          <a:xfrm>
            <a:off x="0" y="1397814"/>
            <a:ext cx="12192000" cy="37661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F11381D-7623-4B33-97E2-173A782320CB}"/>
              </a:ext>
            </a:extLst>
          </p:cNvPr>
          <p:cNvSpPr txBox="1"/>
          <p:nvPr/>
        </p:nvSpPr>
        <p:spPr>
          <a:xfrm>
            <a:off x="0" y="1397814"/>
            <a:ext cx="4016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定理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对数函数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7F4661-B1C7-4A20-BC14-72986544AB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6" y="2043297"/>
            <a:ext cx="10451595" cy="7991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19C613-3C16-4A07-A36F-3902B9281E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6" y="3186982"/>
            <a:ext cx="8107070" cy="4608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50E0D8-68FE-4E40-B60A-B1A92DAB84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6" y="4015516"/>
            <a:ext cx="8694115" cy="3255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542EB2-F15F-4AED-9846-0416FB56704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6" y="4652575"/>
            <a:ext cx="3344875" cy="32552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00253A3F-346D-49CC-B4F9-7E93EDCE6118}"/>
              </a:ext>
            </a:extLst>
          </p:cNvPr>
          <p:cNvGrpSpPr/>
          <p:nvPr/>
        </p:nvGrpSpPr>
        <p:grpSpPr>
          <a:xfrm>
            <a:off x="0" y="5194853"/>
            <a:ext cx="12192000" cy="1663148"/>
            <a:chOff x="0" y="5194853"/>
            <a:chExt cx="12192000" cy="16631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0FEC50-E442-4204-8952-BCBEB92D2FDC}"/>
                </a:ext>
              </a:extLst>
            </p:cNvPr>
            <p:cNvSpPr/>
            <p:nvPr/>
          </p:nvSpPr>
          <p:spPr>
            <a:xfrm>
              <a:off x="0" y="5194853"/>
              <a:ext cx="12192000" cy="1663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B6D2191-266C-46A4-9F43-CFD97BA30C3C}"/>
                </a:ext>
              </a:extLst>
            </p:cNvPr>
            <p:cNvSpPr txBox="1"/>
            <p:nvPr/>
          </p:nvSpPr>
          <p:spPr>
            <a:xfrm>
              <a:off x="0" y="5364785"/>
              <a:ext cx="40162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定义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1A1D707-8909-4379-B0F3-430BBDC9C76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094" y="5485330"/>
              <a:ext cx="9308592" cy="1104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91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360CBCC-E060-49C7-948F-34D3BE9AD245}"/>
              </a:ext>
            </a:extLst>
          </p:cNvPr>
          <p:cNvSpPr/>
          <p:nvPr/>
        </p:nvSpPr>
        <p:spPr>
          <a:xfrm>
            <a:off x="-827" y="1398084"/>
            <a:ext cx="12192000" cy="16631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幂函数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D9C4856-C36B-4B22-922F-5B31441C4E10}"/>
              </a:ext>
            </a:extLst>
          </p:cNvPr>
          <p:cNvGrpSpPr/>
          <p:nvPr/>
        </p:nvGrpSpPr>
        <p:grpSpPr>
          <a:xfrm>
            <a:off x="-827" y="3114261"/>
            <a:ext cx="12192827" cy="3743739"/>
            <a:chOff x="-827" y="3114261"/>
            <a:chExt cx="12192827" cy="3743739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F4C7BD7-610B-42E5-B905-943CE34B28A7}"/>
                </a:ext>
              </a:extLst>
            </p:cNvPr>
            <p:cNvSpPr/>
            <p:nvPr/>
          </p:nvSpPr>
          <p:spPr>
            <a:xfrm>
              <a:off x="0" y="3114261"/>
              <a:ext cx="12192000" cy="3743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2F11381D-7623-4B33-97E2-173A782320CB}"/>
                </a:ext>
              </a:extLst>
            </p:cNvPr>
            <p:cNvSpPr txBox="1"/>
            <p:nvPr/>
          </p:nvSpPr>
          <p:spPr>
            <a:xfrm>
              <a:off x="-827" y="3258939"/>
              <a:ext cx="40162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定理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B33D8B0-176B-4D56-8477-FE671241BAF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17" y="3988638"/>
              <a:ext cx="7933337" cy="31821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163F161-E965-4245-9CF2-57341B7BA52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16" y="4670602"/>
              <a:ext cx="7933337" cy="318212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FA1AE23-6621-495E-BED1-29BA162A1E76}"/>
              </a:ext>
            </a:extLst>
          </p:cNvPr>
          <p:cNvSpPr/>
          <p:nvPr/>
        </p:nvSpPr>
        <p:spPr>
          <a:xfrm>
            <a:off x="3000849" y="1944994"/>
            <a:ext cx="1480216" cy="5355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F8BF18-73EE-43F7-AFB9-CEB817E56C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5" y="2055581"/>
            <a:ext cx="6362395" cy="3236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99F4DF-5AA2-4A9F-B192-3B5EC9CEFB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6" y="5367236"/>
            <a:ext cx="3544216" cy="3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7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三角函数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21BBEA-F495-4A67-84D4-B1CC26E2A0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1" y="1878693"/>
            <a:ext cx="9760306" cy="3273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0FC752-6BA0-4326-B891-2604D8BDC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491" y="2730211"/>
            <a:ext cx="3848552" cy="38638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816FB4-B9C9-46B9-9938-5840CE7EC3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67" y="2488293"/>
            <a:ext cx="4802429" cy="32735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C20571B-B142-40AD-B25F-3AB5036BBC4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67" y="3313602"/>
            <a:ext cx="4932274" cy="6309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7495EE-78E8-4B13-BAA9-212AD050209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67" y="4341057"/>
            <a:ext cx="3714292" cy="62179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2DA56D4-CC0B-40F7-8DB5-D65AB98C862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767" y="4826000"/>
            <a:ext cx="128016" cy="21579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68D6022-DA14-4609-A28D-615808B55C0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93" y="5483612"/>
            <a:ext cx="2350008" cy="2962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475C5D6-78E5-432A-A768-52BC1C8CC38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93" y="6241345"/>
            <a:ext cx="7097573" cy="3456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2627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CA322B-F74E-4D70-9B09-435E52AC94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4" y="462576"/>
            <a:ext cx="4681728" cy="303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8C7112-C61B-4E19-82AF-97D8D507790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4" y="1084422"/>
            <a:ext cx="1132027" cy="210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9701DDC-8E17-414B-BEA6-196F3BA4D9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11" y="614366"/>
            <a:ext cx="4767682" cy="5468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822BFC5-A7B0-4146-9FA1-FAB27962B9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4" y="2260056"/>
            <a:ext cx="5912510" cy="3547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C82A20-8659-4530-93D4-2C71846E1A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9" y="2706375"/>
            <a:ext cx="2794406" cy="3163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3CD1C66-3A20-4C08-8CC8-D54D8DFAF53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40" y="1238293"/>
            <a:ext cx="2242109" cy="2834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98C3798F-65EF-4C62-AD35-EFC6CFE350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73" y="2706375"/>
            <a:ext cx="310164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38B81933-C021-4DEB-A241-B6E3400B6F3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16" y="2737464"/>
            <a:ext cx="2774290" cy="3035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88AE3F1A-ACBE-4B90-9212-B82AB2E1B25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39" y="3163667"/>
            <a:ext cx="3033981" cy="2834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2148D6F-BA19-447B-AE07-5530591EA6A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57" y="5598029"/>
            <a:ext cx="3535071" cy="279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2695D683-7B98-4C93-957F-0737AFB26A0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72" y="3163667"/>
            <a:ext cx="310164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281531CA-2476-42F8-AED1-16EEF6E6BDE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72" y="3620960"/>
            <a:ext cx="2620672" cy="3035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AF8AF0AE-7407-4216-9E73-0084B5ACB8E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32" y="3965397"/>
            <a:ext cx="3728924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799410FC-CA5A-4A81-B3DA-3998A193F1A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28" y="4422689"/>
            <a:ext cx="2017168" cy="2212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9B1B0C2-BB47-4D11-9E15-FDEA85A44940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97" y="4767117"/>
            <a:ext cx="5543094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008ECAFE-2FCD-4AD7-9703-54901F5BACB6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57" y="5228563"/>
            <a:ext cx="2653590" cy="3035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FC00831C-65CD-42C3-A216-72B0A9213C95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84" y="6202170"/>
            <a:ext cx="4870094" cy="2816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222552-A814-42BE-B89F-1B40E779B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39" y="4393082"/>
            <a:ext cx="2209191" cy="2834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9339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E94D074-E753-4E84-8553-828111AAF05E}"/>
              </a:ext>
            </a:extLst>
          </p:cNvPr>
          <p:cNvSpPr/>
          <p:nvPr/>
        </p:nvSpPr>
        <p:spPr>
          <a:xfrm>
            <a:off x="1" y="1324257"/>
            <a:ext cx="12192000" cy="1990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乘方（整数指数幂）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0F63AB2-64D7-446A-BAF5-6672019AD0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4" y="1731110"/>
            <a:ext cx="10402216" cy="1093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FBCE6C-7E9E-4D50-89CB-87A26FDA0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5" y="2824733"/>
            <a:ext cx="5852160" cy="36759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35477FD-9945-495B-8C22-308AF6F6A177}"/>
              </a:ext>
            </a:extLst>
          </p:cNvPr>
          <p:cNvSpPr txBox="1"/>
          <p:nvPr/>
        </p:nvSpPr>
        <p:spPr>
          <a:xfrm>
            <a:off x="0" y="1413991"/>
            <a:ext cx="2073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定义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(</a:t>
            </a:r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乘方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)</a:t>
            </a:r>
            <a:endParaRPr lang="zh-CN" altLang="en-US" sz="3000" dirty="0">
              <a:solidFill>
                <a:schemeClr val="accent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706EDD-C9E4-4F20-A5B1-5048BE205CB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66" y="3721554"/>
            <a:ext cx="1986077" cy="164957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1DFA15C-C8B9-4C95-8D26-3F31E5AB260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782" y="4210115"/>
            <a:ext cx="3055925" cy="7991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D67DC0-70FE-49B7-A927-DDCCDA4370D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78" y="5749265"/>
            <a:ext cx="624535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BDFE8FF6-7C52-4189-8020-CD2D1EF4B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815" y="2196360"/>
            <a:ext cx="4820290" cy="21046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80EE7F4-1C2E-49E4-8752-ED8164492C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28" y="327764"/>
            <a:ext cx="6153912" cy="629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286FF4-BF65-479A-8B45-BBB0BD775C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70" y="1524592"/>
            <a:ext cx="7408467" cy="28529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6BD982C-B4E8-4F12-80AD-A6622D8890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70" y="3578750"/>
            <a:ext cx="4016044" cy="2852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F6EE869-0DA9-47A5-8414-7FC549928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70" y="2280094"/>
            <a:ext cx="6424572" cy="828446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B2AA8CE-4BA7-4726-A4FF-C91FDBFEC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58730"/>
              </p:ext>
            </p:extLst>
          </p:nvPr>
        </p:nvGraphicFramePr>
        <p:xfrm>
          <a:off x="-4" y="4334251"/>
          <a:ext cx="12192004" cy="246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70245288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9720938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47330707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87111882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6775218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38602777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50429393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69679720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75730548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612956358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843062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角度</a:t>
                      </a:r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752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弧度</a:t>
                      </a:r>
                      <a:r>
                        <a:rPr lang="en-US" altLang="zh-CN" sz="1600" u="none" strike="noStrike" dirty="0">
                          <a:effectLst/>
                        </a:rPr>
                        <a:t>x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0.0872665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0.174533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0.349066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0.523599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0.698132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0.872665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1.047198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1.22173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1.396263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1.570796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55503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正弦值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0.0871557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0.173648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0.34202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0.642788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0.766044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0.866025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0.939693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0.984808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32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余弦值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0.9961947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0.984808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0.939693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0.866025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0.766044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0.642788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0.34202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0.173648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6.13E-17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266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sin x / x</a:t>
                      </a:r>
                    </a:p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（角度值）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0.0174311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0.017365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0.017101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0.016667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0.01607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0.015321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0.014434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0.013424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0.01231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0.011111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33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sin x /x</a:t>
                      </a:r>
                    </a:p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（弧度制）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0.9987312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0.994931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0.979816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0.95493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0.920725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0.877822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0.826993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0.769149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0.705317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0.63662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3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703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EB938F-EB4C-4044-8832-B3BC0D4B17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9" y="3202075"/>
            <a:ext cx="4681728" cy="6272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EDC44A-5338-4D21-B9AE-2FD2AF545C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9" y="1706915"/>
            <a:ext cx="4191609" cy="3328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9E30B91-E179-49DC-8B62-531F942B831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05" y="4443452"/>
            <a:ext cx="5171848" cy="389535"/>
          </a:xfrm>
          <a:prstGeom prst="rect">
            <a:avLst/>
          </a:prstGeom>
          <a:noFill/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2B6E52-8CCA-4D6D-94D0-0BB1A9EB712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992" y="2237120"/>
            <a:ext cx="3277210" cy="270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6145738-5391-48C1-9478-4D8037816DC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89" y="4027279"/>
            <a:ext cx="4248305" cy="325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B2C80C5-F3F3-4023-91E7-F92068E33C7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03" y="2184111"/>
            <a:ext cx="2404872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9A0CF92-38AA-4633-84ED-453EA2BC7B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03" y="2682260"/>
            <a:ext cx="2176272" cy="316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49D7164-811A-42E7-9125-68CDC298CC3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88" y="4983347"/>
            <a:ext cx="4559201" cy="3547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E837FDF-348A-4255-B13A-256B42BFA4C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20" y="4963227"/>
            <a:ext cx="2404872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6AB043E-EA49-448E-A1BA-5C34795436D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9" y="840463"/>
            <a:ext cx="239572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30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反三角函数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3CA28A-90B6-402D-B898-6A3906FFD1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1" y="1820857"/>
            <a:ext cx="9178747" cy="2852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3E068D1-9E18-48BD-B245-6EAB62C70A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1" y="2602752"/>
            <a:ext cx="6144768" cy="2852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FD9B81-B3F6-4319-B386-703C45F64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3323" y="4017284"/>
            <a:ext cx="6939645" cy="2536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78609F-02B9-461D-AA6A-4A400B9A62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1" y="3386341"/>
            <a:ext cx="4270248" cy="34930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60555B-5579-4893-A7C0-1563A77117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2" y="4233938"/>
            <a:ext cx="4890211" cy="3785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50167B7-E6CB-4E48-99D3-71C5A7FED7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1" y="5942418"/>
            <a:ext cx="4999940" cy="31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746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A5173B-D2DA-4BBD-86B0-1A5BF1C3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26" y="2130801"/>
            <a:ext cx="7120212" cy="33619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C26AFE-3C18-4B02-AF6F-BF0B246149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6" y="940853"/>
            <a:ext cx="3959352" cy="3273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FF7656-AAEE-4FB9-89ED-C54577B34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29" y="2681584"/>
            <a:ext cx="4595774" cy="358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1502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7A9D48-F261-4E09-ADE8-962554594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6" y="1665780"/>
            <a:ext cx="4829423" cy="3781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320169-7C51-452A-BCA6-13A46AFB7E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6" y="663353"/>
            <a:ext cx="1814170" cy="2743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1A5A52-74E0-43D4-B80B-3B9AB94E7D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9" y="2846388"/>
            <a:ext cx="4639665" cy="3803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2585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D44C444F-C338-409D-9BDC-C6CBD596E767}"/>
              </a:ext>
            </a:extLst>
          </p:cNvPr>
          <p:cNvSpPr/>
          <p:nvPr/>
        </p:nvSpPr>
        <p:spPr>
          <a:xfrm>
            <a:off x="0" y="0"/>
            <a:ext cx="5465852" cy="34675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1CDAC67-8C41-4DAC-B564-3728D6665B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" y="160047"/>
            <a:ext cx="4222699" cy="315102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C1E7355-19EA-4665-A4AC-7687E49B8E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8" y="3923302"/>
            <a:ext cx="2392070" cy="2816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24F4E2B-F46A-4875-A0DD-5F08354119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8" y="4608401"/>
            <a:ext cx="590702" cy="36758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188D082-C60D-4E6A-9F4F-24E58DE606AC}"/>
              </a:ext>
            </a:extLst>
          </p:cNvPr>
          <p:cNvSpPr/>
          <p:nvPr/>
        </p:nvSpPr>
        <p:spPr>
          <a:xfrm>
            <a:off x="4623371" y="-1"/>
            <a:ext cx="7568629" cy="3467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CFF7C19-D14F-4231-8A1E-38117EF89C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3" y="314137"/>
            <a:ext cx="7199984" cy="290779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FBF6CF8-8316-4EB3-9F76-122695E847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2" y="5379454"/>
            <a:ext cx="543154" cy="30541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F5C4B7-CCF1-40EC-9EC9-49B341E7C48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03" y="6211543"/>
            <a:ext cx="272491" cy="30358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65179D2-6B4C-418C-B0A7-3A50AAFB87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74" y="4237300"/>
            <a:ext cx="3081526" cy="164043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328F318-EDAA-49ED-B64C-2E2992D6F65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67" y="3724396"/>
            <a:ext cx="4643320" cy="67482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DBD9B55-36D0-49D6-AD68-4ECA6A69F5B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098" y="5330923"/>
            <a:ext cx="3015689" cy="109362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DE96BAB-8A01-4806-9244-D6D58FDEDF4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53" y="6231660"/>
            <a:ext cx="2247595" cy="2834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6588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实数的构造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26C258-5C76-4075-A799-EA102E5173B6}"/>
              </a:ext>
            </a:extLst>
          </p:cNvPr>
          <p:cNvSpPr/>
          <p:nvPr/>
        </p:nvSpPr>
        <p:spPr>
          <a:xfrm>
            <a:off x="0" y="1581518"/>
            <a:ext cx="12192000" cy="80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32B2F9-67D4-481F-971B-B7CE615585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41" y="1795292"/>
            <a:ext cx="9806026" cy="379781"/>
          </a:xfrm>
          <a:prstGeom prst="rect">
            <a:avLst/>
          </a:prstGeom>
        </p:spPr>
      </p:pic>
      <p:sp>
        <p:nvSpPr>
          <p:cNvPr id="22" name="箭头: 下 21">
            <a:extLst>
              <a:ext uri="{FF2B5EF4-FFF2-40B4-BE49-F238E27FC236}">
                <a16:creationId xmlns:a16="http://schemas.microsoft.com/office/drawing/2014/main" id="{83FFC70A-7B29-48A5-AFB2-234895C2322C}"/>
              </a:ext>
            </a:extLst>
          </p:cNvPr>
          <p:cNvSpPr/>
          <p:nvPr/>
        </p:nvSpPr>
        <p:spPr>
          <a:xfrm>
            <a:off x="5904027" y="2391758"/>
            <a:ext cx="383947" cy="5355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8390CB-0F99-433C-8879-42F1EA8EA645}"/>
              </a:ext>
            </a:extLst>
          </p:cNvPr>
          <p:cNvSpPr/>
          <p:nvPr/>
        </p:nvSpPr>
        <p:spPr>
          <a:xfrm>
            <a:off x="0" y="2927268"/>
            <a:ext cx="12192000" cy="80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4AC48F-D939-472F-A6C4-92147CFD0A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41" y="3058880"/>
            <a:ext cx="9475318" cy="642214"/>
          </a:xfrm>
          <a:prstGeom prst="rect">
            <a:avLst/>
          </a:prstGeom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142D647D-8515-432E-A2DC-155D09D2D5EB}"/>
              </a:ext>
            </a:extLst>
          </p:cNvPr>
          <p:cNvSpPr/>
          <p:nvPr/>
        </p:nvSpPr>
        <p:spPr>
          <a:xfrm>
            <a:off x="5904027" y="3726638"/>
            <a:ext cx="383947" cy="55046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5F8BE3-C35D-472F-96BE-B73C3349E8C2}"/>
              </a:ext>
            </a:extLst>
          </p:cNvPr>
          <p:cNvSpPr txBox="1"/>
          <p:nvPr/>
        </p:nvSpPr>
        <p:spPr>
          <a:xfrm>
            <a:off x="6287974" y="24501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四则运算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9265E8-8160-40AD-8611-6F2A637482F2}"/>
              </a:ext>
            </a:extLst>
          </p:cNvPr>
          <p:cNvSpPr txBox="1"/>
          <p:nvPr/>
        </p:nvSpPr>
        <p:spPr>
          <a:xfrm>
            <a:off x="6287974" y="379593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不等式、界、确界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4B34AD6-F52A-4C87-80BE-8557549B42AC}"/>
              </a:ext>
            </a:extLst>
          </p:cNvPr>
          <p:cNvSpPr/>
          <p:nvPr/>
        </p:nvSpPr>
        <p:spPr>
          <a:xfrm>
            <a:off x="0" y="4283394"/>
            <a:ext cx="12192000" cy="80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F2F0B2-D53F-4262-AE21-867EFC0BBB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76" y="4508808"/>
            <a:ext cx="10175139" cy="369113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8895785F-BA84-4114-8B5D-2855D37FC9D7}"/>
              </a:ext>
            </a:extLst>
          </p:cNvPr>
          <p:cNvGrpSpPr/>
          <p:nvPr/>
        </p:nvGrpSpPr>
        <p:grpSpPr>
          <a:xfrm>
            <a:off x="2082238" y="5152741"/>
            <a:ext cx="8027523" cy="574205"/>
            <a:chOff x="2404720" y="5376972"/>
            <a:chExt cx="8027523" cy="57420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B92CDAB-1B80-4BE8-8245-00AAFB2B30B6}"/>
                </a:ext>
              </a:extLst>
            </p:cNvPr>
            <p:cNvCxnSpPr/>
            <p:nvPr/>
          </p:nvCxnSpPr>
          <p:spPr>
            <a:xfrm>
              <a:off x="2404720" y="5930970"/>
              <a:ext cx="8027523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270977A-22BD-4180-A4F1-22F4FBF4E0D7}"/>
                </a:ext>
              </a:extLst>
            </p:cNvPr>
            <p:cNvCxnSpPr/>
            <p:nvPr/>
          </p:nvCxnSpPr>
          <p:spPr>
            <a:xfrm>
              <a:off x="5375257" y="5930970"/>
              <a:ext cx="505698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3FC904-426E-4E3F-8078-118C1D64867B}"/>
                </a:ext>
              </a:extLst>
            </p:cNvPr>
            <p:cNvSpPr txBox="1"/>
            <p:nvPr/>
          </p:nvSpPr>
          <p:spPr>
            <a:xfrm>
              <a:off x="3675026" y="5376972"/>
              <a:ext cx="4299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i="1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  <a:endParaRPr lang="zh-CN" altLang="en-US" sz="3000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861A75-4283-42E5-9C03-E5D36C49BCDC}"/>
                </a:ext>
              </a:extLst>
            </p:cNvPr>
            <p:cNvSpPr txBox="1"/>
            <p:nvPr/>
          </p:nvSpPr>
          <p:spPr>
            <a:xfrm>
              <a:off x="7725216" y="5397179"/>
              <a:ext cx="3570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i="1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  <a:endParaRPr lang="zh-CN" altLang="en-US" sz="30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5BD74C0-458A-477D-88BD-11CB25863E82}"/>
              </a:ext>
            </a:extLst>
          </p:cNvPr>
          <p:cNvCxnSpPr/>
          <p:nvPr/>
        </p:nvCxnSpPr>
        <p:spPr>
          <a:xfrm>
            <a:off x="5052776" y="5354696"/>
            <a:ext cx="0" cy="3485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标题 1">
            <a:extLst>
              <a:ext uri="{FF2B5EF4-FFF2-40B4-BE49-F238E27FC236}">
                <a16:creationId xmlns:a16="http://schemas.microsoft.com/office/drawing/2014/main" id="{68D462DB-49AE-4FA0-B81E-2D7E89108542}"/>
              </a:ext>
            </a:extLst>
          </p:cNvPr>
          <p:cNvSpPr txBox="1">
            <a:spLocks/>
          </p:cNvSpPr>
          <p:nvPr/>
        </p:nvSpPr>
        <p:spPr>
          <a:xfrm>
            <a:off x="0" y="5989166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D6DE320-81A5-4F9A-B3A3-6E917E032A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9" y="6102486"/>
            <a:ext cx="4550969" cy="3819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CCA4D3-249C-4CA9-A87A-AC871DBAED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12" y="6102487"/>
            <a:ext cx="5639105" cy="38191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86706318-DCDB-4FB4-9D3E-58F33585B032}"/>
              </a:ext>
            </a:extLst>
          </p:cNvPr>
          <p:cNvSpPr/>
          <p:nvPr/>
        </p:nvSpPr>
        <p:spPr>
          <a:xfrm>
            <a:off x="0" y="5989166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chemeClr val="accent5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  <a:endParaRPr lang="zh-CN" alt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202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19E6FC-0C6C-4E51-8001-5EDD24D19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FB9B78-A3B9-49DE-A23E-C15848A00E3A}"/>
              </a:ext>
            </a:extLst>
          </p:cNvPr>
          <p:cNvSpPr txBox="1"/>
          <p:nvPr/>
        </p:nvSpPr>
        <p:spPr>
          <a:xfrm flipH="1">
            <a:off x="124088" y="5888504"/>
            <a:ext cx="489532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Richard Dedekind</a:t>
            </a:r>
          </a:p>
          <a:p>
            <a:pPr algn="ctr"/>
            <a:r>
              <a:rPr lang="en-US" altLang="zh-CN" sz="25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 (6 October 1831 – 12 February 1916)</a:t>
            </a:r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37D4F-3AAD-4CB4-B28B-32109821D152}"/>
              </a:ext>
            </a:extLst>
          </p:cNvPr>
          <p:cNvGrpSpPr/>
          <p:nvPr/>
        </p:nvGrpSpPr>
        <p:grpSpPr>
          <a:xfrm>
            <a:off x="5252863" y="427360"/>
            <a:ext cx="6949975" cy="3884657"/>
            <a:chOff x="5252863" y="427360"/>
            <a:chExt cx="6949975" cy="3884657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14DFF361-93FE-435E-A9B8-9FC58CBABEC9}"/>
                </a:ext>
              </a:extLst>
            </p:cNvPr>
            <p:cNvGrpSpPr/>
            <p:nvPr/>
          </p:nvGrpSpPr>
          <p:grpSpPr>
            <a:xfrm>
              <a:off x="5354749" y="1080302"/>
              <a:ext cx="6848089" cy="3231715"/>
              <a:chOff x="5354749" y="1080302"/>
              <a:chExt cx="6848089" cy="323171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1DDC55-8D45-4D4E-B2C1-C3B6E41AFD12}"/>
                  </a:ext>
                </a:extLst>
              </p:cNvPr>
              <p:cNvSpPr txBox="1"/>
              <p:nvPr/>
            </p:nvSpPr>
            <p:spPr>
              <a:xfrm>
                <a:off x="11480585" y="1080302"/>
                <a:ext cx="69551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i="1" dirty="0">
                    <a:solidFill>
                      <a:schemeClr val="accent2">
                        <a:lumMod val="75000"/>
                      </a:schemeClr>
                    </a:solidFill>
                  </a:rPr>
                  <a:t>B</a:t>
                </a:r>
                <a:r>
                  <a:rPr lang="en-US" altLang="zh-CN" sz="3000" i="1" baseline="-25000" dirty="0">
                    <a:solidFill>
                      <a:schemeClr val="accent2">
                        <a:lumMod val="75000"/>
                      </a:schemeClr>
                    </a:solidFill>
                  </a:rPr>
                  <a:t>1</a:t>
                </a:r>
                <a:endParaRPr lang="zh-CN" altLang="en-US" sz="3000" i="1" baseline="-25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38F1E2E-F126-4D40-BE9F-0B9793DACABD}"/>
                  </a:ext>
                </a:extLst>
              </p:cNvPr>
              <p:cNvSpPr txBox="1"/>
              <p:nvPr/>
            </p:nvSpPr>
            <p:spPr>
              <a:xfrm>
                <a:off x="11507325" y="3543673"/>
                <a:ext cx="69551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i="1" dirty="0">
                    <a:solidFill>
                      <a:schemeClr val="accent2">
                        <a:lumMod val="75000"/>
                      </a:schemeClr>
                    </a:solidFill>
                  </a:rPr>
                  <a:t>B</a:t>
                </a:r>
                <a:endParaRPr lang="zh-CN" altLang="en-US" sz="3000" i="1" baseline="-25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084E0BEA-A78A-41EE-81F2-432E4A665B6C}"/>
                  </a:ext>
                </a:extLst>
              </p:cNvPr>
              <p:cNvGrpSpPr/>
              <p:nvPr/>
            </p:nvGrpSpPr>
            <p:grpSpPr>
              <a:xfrm>
                <a:off x="5354749" y="1140068"/>
                <a:ext cx="6690413" cy="3171949"/>
                <a:chOff x="5344645" y="473213"/>
                <a:chExt cx="6690413" cy="3171949"/>
              </a:xfrm>
            </p:grpSpPr>
            <p:cxnSp>
              <p:nvCxnSpPr>
                <p:cNvPr id="6" name="直接连接符 5">
                  <a:extLst>
                    <a:ext uri="{FF2B5EF4-FFF2-40B4-BE49-F238E27FC236}">
                      <a16:creationId xmlns:a16="http://schemas.microsoft.com/office/drawing/2014/main" id="{6779D657-E972-45BF-8332-6F639711E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6620" y="1010386"/>
                  <a:ext cx="6542254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1ADF55AE-EF69-423D-BC0B-473E92BF9D02}"/>
                    </a:ext>
                  </a:extLst>
                </p:cNvPr>
                <p:cNvCxnSpPr/>
                <p:nvPr/>
              </p:nvCxnSpPr>
              <p:spPr>
                <a:xfrm>
                  <a:off x="6911888" y="1010386"/>
                  <a:ext cx="5056986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1970EBD-73D8-46F1-AE81-3E273412E0E9}"/>
                    </a:ext>
                  </a:extLst>
                </p:cNvPr>
                <p:cNvSpPr txBox="1"/>
                <p:nvPr/>
              </p:nvSpPr>
              <p:spPr>
                <a:xfrm>
                  <a:off x="5344645" y="473213"/>
                  <a:ext cx="56457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i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A</a:t>
                  </a:r>
                  <a:r>
                    <a:rPr lang="en-US" altLang="zh-CN" sz="3000" i="1" baseline="-25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1</a:t>
                  </a:r>
                  <a:endParaRPr lang="zh-CN" altLang="en-US" sz="3000" i="1" baseline="-250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10" name="直接箭头连接符 9">
                  <a:extLst>
                    <a:ext uri="{FF2B5EF4-FFF2-40B4-BE49-F238E27FC236}">
                      <a16:creationId xmlns:a16="http://schemas.microsoft.com/office/drawing/2014/main" id="{C53BF176-20AC-4E05-9271-0EC8F3B9BFC2}"/>
                    </a:ext>
                  </a:extLst>
                </p:cNvPr>
                <p:cNvCxnSpPr/>
                <p:nvPr/>
              </p:nvCxnSpPr>
              <p:spPr>
                <a:xfrm>
                  <a:off x="6911888" y="575920"/>
                  <a:ext cx="0" cy="348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DF2432DE-0C90-4715-868D-D5A272878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6620" y="2289372"/>
                  <a:ext cx="6542254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1D1117F0-4395-451C-8B55-923A102C1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14444" y="2289372"/>
                  <a:ext cx="3754430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E540D08-873C-4DD8-AE7C-0D9309A79DAC}"/>
                    </a:ext>
                  </a:extLst>
                </p:cNvPr>
                <p:cNvSpPr txBox="1"/>
                <p:nvPr/>
              </p:nvSpPr>
              <p:spPr>
                <a:xfrm>
                  <a:off x="5361164" y="1740495"/>
                  <a:ext cx="56457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i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A</a:t>
                  </a:r>
                  <a:r>
                    <a:rPr lang="en-US" altLang="zh-CN" sz="3000" i="1" baseline="-25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2</a:t>
                  </a:r>
                  <a:endParaRPr lang="zh-CN" altLang="en-US" sz="3000" i="1" baseline="-250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0AED1AF-3AA0-4E81-A021-14B3918054B5}"/>
                    </a:ext>
                  </a:extLst>
                </p:cNvPr>
                <p:cNvSpPr txBox="1"/>
                <p:nvPr/>
              </p:nvSpPr>
              <p:spPr>
                <a:xfrm>
                  <a:off x="11470481" y="1753090"/>
                  <a:ext cx="56457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000" i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B</a:t>
                  </a:r>
                  <a:r>
                    <a:rPr lang="en-US" altLang="zh-CN" sz="3000" i="1" baseline="-250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2</a:t>
                  </a:r>
                  <a:endParaRPr lang="zh-CN" altLang="en-US" sz="3000" i="1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0B2917EC-66D5-4715-90C4-B4A7F1B4771E}"/>
                    </a:ext>
                  </a:extLst>
                </p:cNvPr>
                <p:cNvCxnSpPr/>
                <p:nvPr/>
              </p:nvCxnSpPr>
              <p:spPr>
                <a:xfrm>
                  <a:off x="8210235" y="1834698"/>
                  <a:ext cx="0" cy="348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764D457C-6852-411E-A866-C70C2D3A9697}"/>
                    </a:ext>
                  </a:extLst>
                </p:cNvPr>
                <p:cNvSpPr txBox="1"/>
                <p:nvPr/>
              </p:nvSpPr>
              <p:spPr>
                <a:xfrm>
                  <a:off x="8678808" y="1257931"/>
                  <a:ext cx="348998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000" dirty="0"/>
                    <a:t>+</a:t>
                  </a:r>
                  <a:endParaRPr lang="zh-CN" altLang="en-US" sz="3000" dirty="0"/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0DB6F19-300B-4282-AB2E-9370865430C5}"/>
                    </a:ext>
                  </a:extLst>
                </p:cNvPr>
                <p:cNvSpPr txBox="1"/>
                <p:nvPr/>
              </p:nvSpPr>
              <p:spPr>
                <a:xfrm>
                  <a:off x="8599787" y="809489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C00000"/>
                      </a:solidFill>
                    </a:rPr>
                    <a:t>★</a:t>
                  </a: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125B68A-C012-4EDC-841B-46EFA9E97648}"/>
                    </a:ext>
                  </a:extLst>
                </p:cNvPr>
                <p:cNvSpPr txBox="1"/>
                <p:nvPr/>
              </p:nvSpPr>
              <p:spPr>
                <a:xfrm>
                  <a:off x="9846315" y="2104706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C00000"/>
                      </a:solidFill>
                    </a:rPr>
                    <a:t>★</a:t>
                  </a:r>
                </a:p>
              </p:txBody>
            </p: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303C4E4E-4182-4FA7-9A48-917E78B35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6620" y="3465548"/>
                  <a:ext cx="6542254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B3855CF5-AC41-4247-9DAC-A22CA7AC9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3879" y="3460496"/>
                  <a:ext cx="3164995" cy="5052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6D3CB391-293F-48CC-A9A8-FEDCFA498A28}"/>
                    </a:ext>
                  </a:extLst>
                </p:cNvPr>
                <p:cNvSpPr txBox="1"/>
                <p:nvPr/>
              </p:nvSpPr>
              <p:spPr>
                <a:xfrm>
                  <a:off x="5344645" y="2928375"/>
                  <a:ext cx="4299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i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A</a:t>
                  </a:r>
                  <a:endParaRPr lang="zh-CN" altLang="en-US" sz="3000" i="1" baseline="-250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id="{3459F05C-99E9-40D6-BB22-B91B9F0EDCCD}"/>
                    </a:ext>
                  </a:extLst>
                </p:cNvPr>
                <p:cNvCxnSpPr/>
                <p:nvPr/>
              </p:nvCxnSpPr>
              <p:spPr>
                <a:xfrm>
                  <a:off x="8809774" y="3062821"/>
                  <a:ext cx="0" cy="348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500258C-C17D-406E-8425-09AD4394EA4A}"/>
                    </a:ext>
                  </a:extLst>
                </p:cNvPr>
                <p:cNvSpPr txBox="1"/>
                <p:nvPr/>
              </p:nvSpPr>
              <p:spPr>
                <a:xfrm>
                  <a:off x="10554885" y="3275830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C00000"/>
                      </a:solidFill>
                    </a:rPr>
                    <a:t>★</a:t>
                  </a:r>
                </a:p>
              </p:txBody>
            </p:sp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AAB6143B-C0ED-4C3B-BCD9-0CCECA08F3A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21893" y="3062821"/>
                  <a:ext cx="881482" cy="223114"/>
                </a:xfrm>
                <a:prstGeom prst="rect">
                  <a:avLst/>
                </a:prstGeom>
              </p:spPr>
            </p:pic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EC3A9F40-B32C-49E0-964C-015A2B61E58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35192" y="1941715"/>
                  <a:ext cx="237744" cy="17922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9A1E1C65-ABA8-4A76-8B07-93ED9E2C1F1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8665" y="660601"/>
                  <a:ext cx="230429" cy="179223"/>
                </a:xfrm>
                <a:prstGeom prst="rect">
                  <a:avLst/>
                </a:prstGeom>
              </p:spPr>
            </p:pic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C57E45B-CBFB-4693-AE5C-7FB18F145327}"/>
                    </a:ext>
                  </a:extLst>
                </p:cNvPr>
                <p:cNvSpPr txBox="1"/>
                <p:nvPr/>
              </p:nvSpPr>
              <p:spPr>
                <a:xfrm rot="5400000">
                  <a:off x="8701088" y="2439268"/>
                  <a:ext cx="348998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000" dirty="0"/>
                    <a:t>=</a:t>
                  </a:r>
                  <a:endParaRPr lang="zh-CN" altLang="en-US" sz="3000" dirty="0"/>
                </a:p>
              </p:txBody>
            </p:sp>
          </p:grp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8BEDEFF-512E-4A2D-8FFC-730628AB427A}"/>
                </a:ext>
              </a:extLst>
            </p:cNvPr>
            <p:cNvSpPr txBox="1"/>
            <p:nvPr/>
          </p:nvSpPr>
          <p:spPr>
            <a:xfrm>
              <a:off x="5252863" y="427360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加法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090266D7-8BF9-4894-9D32-E4E215985144}"/>
              </a:ext>
            </a:extLst>
          </p:cNvPr>
          <p:cNvSpPr txBox="1"/>
          <p:nvPr/>
        </p:nvSpPr>
        <p:spPr>
          <a:xfrm>
            <a:off x="5354749" y="459598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乘法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87763E-2B76-4093-8A3D-6344B5286A76}"/>
              </a:ext>
            </a:extLst>
          </p:cNvPr>
          <p:cNvSpPr txBox="1"/>
          <p:nvPr/>
        </p:nvSpPr>
        <p:spPr>
          <a:xfrm>
            <a:off x="8516465" y="459598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？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C4142B0-B300-4E31-9BBD-EEE3C11C16C4}"/>
              </a:ext>
            </a:extLst>
          </p:cNvPr>
          <p:cNvSpPr txBox="1"/>
          <p:nvPr/>
        </p:nvSpPr>
        <p:spPr>
          <a:xfrm>
            <a:off x="5356039" y="535195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序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512610A-C2C7-4CBB-B210-ADBF637A367B}"/>
              </a:ext>
            </a:extLst>
          </p:cNvPr>
          <p:cNvSpPr txBox="1"/>
          <p:nvPr/>
        </p:nvSpPr>
        <p:spPr>
          <a:xfrm>
            <a:off x="8518896" y="538165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？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072EE95-48F5-4FEA-92AB-7E6C18DD959C}"/>
              </a:ext>
            </a:extLst>
          </p:cNvPr>
          <p:cNvSpPr txBox="1"/>
          <p:nvPr/>
        </p:nvSpPr>
        <p:spPr>
          <a:xfrm>
            <a:off x="5365802" y="60503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确界性质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8E9D8B6-400A-4125-A702-AAEC87AEBFFE}"/>
              </a:ext>
            </a:extLst>
          </p:cNvPr>
          <p:cNvSpPr txBox="1"/>
          <p:nvPr/>
        </p:nvSpPr>
        <p:spPr>
          <a:xfrm>
            <a:off x="8519329" y="605039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244889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逻辑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26C258-5C76-4075-A799-EA102E5173B6}"/>
              </a:ext>
            </a:extLst>
          </p:cNvPr>
          <p:cNvSpPr/>
          <p:nvPr/>
        </p:nvSpPr>
        <p:spPr>
          <a:xfrm>
            <a:off x="0" y="1547913"/>
            <a:ext cx="12192000" cy="80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否定，非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8B6C4E5-1C32-437E-9248-40014C94F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2482869"/>
          <a:ext cx="8127999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637903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71836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55670418"/>
                    </a:ext>
                  </a:extLst>
                </a:gridCol>
              </a:tblGrid>
              <a:tr h="39508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6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FF0000"/>
                          </a:solidFill>
                        </a:rPr>
                        <a:t>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885483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9DE80A5-43BD-464B-89F0-D6A052A6A1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47" y="2555529"/>
            <a:ext cx="256032" cy="2410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BD1DA9-FBD6-4AF5-8E1A-9EADC8C144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32" y="3118376"/>
            <a:ext cx="486461" cy="24109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D78A2F3-84C2-4FB5-BB61-A9A4622A43D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162" y="1891166"/>
            <a:ext cx="555956" cy="27553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AFE9B39-F813-4271-8C5F-36DA32F0C45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73" y="4571719"/>
            <a:ext cx="1997052" cy="40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5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逻辑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D0DE0A-7CBF-45A1-B440-547FE9392F62}"/>
              </a:ext>
            </a:extLst>
          </p:cNvPr>
          <p:cNvSpPr/>
          <p:nvPr/>
        </p:nvSpPr>
        <p:spPr>
          <a:xfrm>
            <a:off x="0" y="1364778"/>
            <a:ext cx="6015789" cy="80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        合取，且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1A69DA-B99F-4990-B312-756BAF1F25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15" y="1669674"/>
            <a:ext cx="1050951" cy="363321"/>
          </a:xfrm>
          <a:prstGeom prst="rect">
            <a:avLst/>
          </a:prstGeom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6E6FD4C-2B0E-4319-A639-BE94F9E850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8312" y="2213342"/>
          <a:ext cx="2955942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790">
                  <a:extLst>
                    <a:ext uri="{9D8B030D-6E8A-4147-A177-3AD203B41FA5}">
                      <a16:colId xmlns:a16="http://schemas.microsoft.com/office/drawing/2014/main" val="2931110263"/>
                    </a:ext>
                  </a:extLst>
                </a:gridCol>
                <a:gridCol w="621388">
                  <a:extLst>
                    <a:ext uri="{9D8B030D-6E8A-4147-A177-3AD203B41FA5}">
                      <a16:colId xmlns:a16="http://schemas.microsoft.com/office/drawing/2014/main" val="4215599543"/>
                    </a:ext>
                  </a:extLst>
                </a:gridCol>
                <a:gridCol w="742634">
                  <a:extLst>
                    <a:ext uri="{9D8B030D-6E8A-4147-A177-3AD203B41FA5}">
                      <a16:colId xmlns:a16="http://schemas.microsoft.com/office/drawing/2014/main" val="580348115"/>
                    </a:ext>
                  </a:extLst>
                </a:gridCol>
                <a:gridCol w="834130">
                  <a:extLst>
                    <a:ext uri="{9D8B030D-6E8A-4147-A177-3AD203B41FA5}">
                      <a16:colId xmlns:a16="http://schemas.microsoft.com/office/drawing/2014/main" val="9132488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45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3987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FF0000"/>
                          </a:solidFill>
                        </a:rPr>
                        <a:t>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66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03059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17ABA943-FDA1-445C-B983-0392B7BBA2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12" y="5290835"/>
            <a:ext cx="4403753" cy="4047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3F8502C-9C09-4C78-9F05-85E186A0C55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12" y="5842638"/>
            <a:ext cx="4403753" cy="40477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891FF6DA-17D0-443F-8F3D-9C5804DEAA17}"/>
              </a:ext>
            </a:extLst>
          </p:cNvPr>
          <p:cNvSpPr/>
          <p:nvPr/>
        </p:nvSpPr>
        <p:spPr>
          <a:xfrm>
            <a:off x="6176213" y="1364778"/>
            <a:ext cx="6015787" cy="80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        析取，或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FA4D31C-5742-4008-8BFB-E070F5F080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084" y="1669673"/>
            <a:ext cx="1050951" cy="363321"/>
          </a:xfrm>
          <a:prstGeom prst="rect">
            <a:avLst/>
          </a:prstGeom>
        </p:spPr>
      </p:pic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9FB7E525-2DD8-488C-B249-2E2170D7E7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72228" y="2213342"/>
          <a:ext cx="292057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115">
                  <a:extLst>
                    <a:ext uri="{9D8B030D-6E8A-4147-A177-3AD203B41FA5}">
                      <a16:colId xmlns:a16="http://schemas.microsoft.com/office/drawing/2014/main" val="2931110263"/>
                    </a:ext>
                  </a:extLst>
                </a:gridCol>
                <a:gridCol w="692115">
                  <a:extLst>
                    <a:ext uri="{9D8B030D-6E8A-4147-A177-3AD203B41FA5}">
                      <a16:colId xmlns:a16="http://schemas.microsoft.com/office/drawing/2014/main" val="4215599543"/>
                    </a:ext>
                  </a:extLst>
                </a:gridCol>
                <a:gridCol w="707271">
                  <a:extLst>
                    <a:ext uri="{9D8B030D-6E8A-4147-A177-3AD203B41FA5}">
                      <a16:colId xmlns:a16="http://schemas.microsoft.com/office/drawing/2014/main" val="580348115"/>
                    </a:ext>
                  </a:extLst>
                </a:gridCol>
                <a:gridCol w="829078">
                  <a:extLst>
                    <a:ext uri="{9D8B030D-6E8A-4147-A177-3AD203B41FA5}">
                      <a16:colId xmlns:a16="http://schemas.microsoft.com/office/drawing/2014/main" val="9132488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455169"/>
                  </a:ext>
                </a:extLst>
              </a:tr>
              <a:tr h="470770"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3987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FF0000"/>
                          </a:solidFill>
                        </a:rPr>
                        <a:t>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FF0000"/>
                          </a:solidFill>
                        </a:rPr>
                        <a:t>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66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FF0000"/>
                          </a:solidFill>
                        </a:rPr>
                        <a:t>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03059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F45CD942-3462-470C-A52D-1A34FA22F33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08" y="2311925"/>
            <a:ext cx="1050951" cy="3633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9A72F2-BBC8-4BAF-9A4D-026FFFA30E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19" y="2319849"/>
            <a:ext cx="1050951" cy="3633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2932A3-A12C-498A-A0F0-853381D33F2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903" y="2311924"/>
            <a:ext cx="292608" cy="2755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9B4AB7-D004-4EE6-8CE7-C4781D633A5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65" y="3594058"/>
            <a:ext cx="280416" cy="36332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2C5C4ED-4DB2-4373-B458-320E5043E5F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457" y="3506362"/>
            <a:ext cx="280416" cy="3633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D50374B-1ACE-430F-9CAA-6DBD2EBF69A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951" y="2319849"/>
            <a:ext cx="292608" cy="2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5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224D59A-C317-43E7-8F6C-864E01A95C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5" y="797151"/>
            <a:ext cx="7672425" cy="12865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D15DB8-8DC7-4125-AE44-87C6D02C87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4" y="2785719"/>
            <a:ext cx="8466124" cy="12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34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47"/>
            <a:ext cx="12192000" cy="1325563"/>
          </a:xfrm>
        </p:spPr>
        <p:txBody>
          <a:bodyPr/>
          <a:lstStyle/>
          <a:p>
            <a:r>
              <a:rPr lang="zh-CN" altLang="en-US" dirty="0"/>
              <a:t>逻辑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D0DE0A-7CBF-45A1-B440-547FE9392F62}"/>
              </a:ext>
            </a:extLst>
          </p:cNvPr>
          <p:cNvSpPr/>
          <p:nvPr/>
        </p:nvSpPr>
        <p:spPr>
          <a:xfrm>
            <a:off x="0" y="1364778"/>
            <a:ext cx="6015789" cy="80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        蕴涵，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C61E47-9AA1-465A-A289-7041EA77FD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94" y="1648100"/>
            <a:ext cx="1477671" cy="363321"/>
          </a:xfrm>
          <a:prstGeom prst="rect">
            <a:avLst/>
          </a:prstGeom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6E6FD4C-2B0E-4319-A639-BE94F9E850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8312" y="2213342"/>
          <a:ext cx="2955942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790">
                  <a:extLst>
                    <a:ext uri="{9D8B030D-6E8A-4147-A177-3AD203B41FA5}">
                      <a16:colId xmlns:a16="http://schemas.microsoft.com/office/drawing/2014/main" val="2931110263"/>
                    </a:ext>
                  </a:extLst>
                </a:gridCol>
                <a:gridCol w="621388">
                  <a:extLst>
                    <a:ext uri="{9D8B030D-6E8A-4147-A177-3AD203B41FA5}">
                      <a16:colId xmlns:a16="http://schemas.microsoft.com/office/drawing/2014/main" val="4215599543"/>
                    </a:ext>
                  </a:extLst>
                </a:gridCol>
                <a:gridCol w="742634">
                  <a:extLst>
                    <a:ext uri="{9D8B030D-6E8A-4147-A177-3AD203B41FA5}">
                      <a16:colId xmlns:a16="http://schemas.microsoft.com/office/drawing/2014/main" val="580348115"/>
                    </a:ext>
                  </a:extLst>
                </a:gridCol>
                <a:gridCol w="834130">
                  <a:extLst>
                    <a:ext uri="{9D8B030D-6E8A-4147-A177-3AD203B41FA5}">
                      <a16:colId xmlns:a16="http://schemas.microsoft.com/office/drawing/2014/main" val="9132488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P</a:t>
                      </a:r>
                      <a:endParaRPr lang="zh-CN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45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3987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800" b="1" dirty="0"/>
                        <a:t>Q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FF0000"/>
                          </a:solidFill>
                        </a:rPr>
                        <a:t>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FF0000"/>
                          </a:solidFill>
                        </a:rPr>
                        <a:t>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66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FF0000"/>
                          </a:solidFill>
                        </a:rPr>
                        <a:t>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03059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63C0A4FA-720F-4E03-92E9-D78A5F3627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14" y="2799103"/>
            <a:ext cx="3733192" cy="4047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BF8E48-9437-40C2-85B8-39EA7F70033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21" y="3713030"/>
            <a:ext cx="3998978" cy="40477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7F290D1-7C02-43AA-942F-04BA03AAFC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7" y="5363195"/>
            <a:ext cx="10175448" cy="4047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174C82-CD0A-46DE-8547-14F14A5CE4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95" y="2294743"/>
            <a:ext cx="1231393" cy="36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29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逻辑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26C258-5C76-4075-A799-EA102E5173B6}"/>
              </a:ext>
            </a:extLst>
          </p:cNvPr>
          <p:cNvSpPr/>
          <p:nvPr/>
        </p:nvSpPr>
        <p:spPr>
          <a:xfrm>
            <a:off x="0" y="1581518"/>
            <a:ext cx="12192000" cy="80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蕴涵关系               ：若</a:t>
            </a:r>
            <a:r>
              <a:rPr lang="en-US" altLang="zh-CN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p,</a:t>
            </a:r>
            <a:r>
              <a:rPr lang="zh-CN" altLang="en-US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则</a:t>
            </a:r>
            <a:r>
              <a:rPr lang="en-US" altLang="zh-CN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q.</a:t>
            </a:r>
            <a:r>
              <a:rPr lang="zh-CN" altLang="en-US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    真：</a:t>
            </a:r>
            <a:r>
              <a:rPr lang="en-US" altLang="zh-CN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</a:t>
            </a:r>
            <a:r>
              <a:rPr lang="zh-CN" altLang="en-US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假或</a:t>
            </a:r>
            <a:r>
              <a:rPr lang="en-US" altLang="zh-CN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q</a:t>
            </a:r>
            <a:r>
              <a:rPr lang="zh-CN" altLang="en-US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B58521-19D7-417F-9AF7-3BDA98944E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75" y="1900172"/>
            <a:ext cx="1277722" cy="295046"/>
          </a:xfrm>
          <a:prstGeom prst="rect">
            <a:avLst/>
          </a:prstGeom>
        </p:spPr>
      </p:pic>
      <p:sp>
        <p:nvSpPr>
          <p:cNvPr id="45" name="标题 1 1 1">
            <a:extLst>
              <a:ext uri="{FF2B5EF4-FFF2-40B4-BE49-F238E27FC236}">
                <a16:creationId xmlns:a16="http://schemas.microsoft.com/office/drawing/2014/main" id="{68D462DB-49AE-4FA0-B81E-2D7E89108542}"/>
              </a:ext>
            </a:extLst>
          </p:cNvPr>
          <p:cNvSpPr txBox="1">
            <a:spLocks/>
          </p:cNvSpPr>
          <p:nvPr/>
        </p:nvSpPr>
        <p:spPr>
          <a:xfrm>
            <a:off x="5052" y="2538695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4FB891-D3B1-41BE-B9B3-D1FFC783BC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2" y="2663938"/>
            <a:ext cx="5852465" cy="3797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C5CCAC-1168-4ED3-ADCA-CC8734DDC8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71" y="2700910"/>
            <a:ext cx="904646" cy="3243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E8831B-2C94-4164-A8B5-AA83D33C38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96" y="2684449"/>
            <a:ext cx="4141318" cy="381914"/>
          </a:xfrm>
          <a:prstGeom prst="rect">
            <a:avLst/>
          </a:prstGeom>
        </p:spPr>
      </p:pic>
      <p:sp>
        <p:nvSpPr>
          <p:cNvPr id="50" name="标题 1 2">
            <a:extLst>
              <a:ext uri="{FF2B5EF4-FFF2-40B4-BE49-F238E27FC236}">
                <a16:creationId xmlns:a16="http://schemas.microsoft.com/office/drawing/2014/main" id="{CC09CB7A-712B-48F4-99B2-FD4F419A8676}"/>
              </a:ext>
            </a:extLst>
          </p:cNvPr>
          <p:cNvSpPr txBox="1">
            <a:spLocks/>
          </p:cNvSpPr>
          <p:nvPr/>
        </p:nvSpPr>
        <p:spPr>
          <a:xfrm>
            <a:off x="0" y="3327000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50881E-0873-43A9-B650-1490507108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8" y="3449207"/>
            <a:ext cx="5532425" cy="364846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3913E204-DED1-44E8-9852-81E1243F3E14}"/>
              </a:ext>
            </a:extLst>
          </p:cNvPr>
          <p:cNvSpPr/>
          <p:nvPr/>
        </p:nvSpPr>
        <p:spPr>
          <a:xfrm>
            <a:off x="0" y="4083063"/>
            <a:ext cx="12192000" cy="80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逻辑量词                                                                           </a:t>
            </a:r>
            <a:r>
              <a:rPr lang="en-US" altLang="zh-CN" sz="3200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.</a:t>
            </a:r>
            <a:endParaRPr lang="zh-CN" altLang="en-US" sz="3200" dirty="0">
              <a:solidFill>
                <a:srgbClr val="C0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9FED60DD-5164-45FB-96FD-17C03C8E4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76" y="4328339"/>
            <a:ext cx="7134760" cy="436474"/>
          </a:xfrm>
          <a:prstGeom prst="rect">
            <a:avLst/>
          </a:prstGeom>
        </p:spPr>
      </p:pic>
      <p:sp>
        <p:nvSpPr>
          <p:cNvPr id="65" name="标题 1 1 2 1">
            <a:extLst>
              <a:ext uri="{FF2B5EF4-FFF2-40B4-BE49-F238E27FC236}">
                <a16:creationId xmlns:a16="http://schemas.microsoft.com/office/drawing/2014/main" id="{A169AF99-E2BA-42B5-A085-3831462790DE}"/>
              </a:ext>
            </a:extLst>
          </p:cNvPr>
          <p:cNvSpPr txBox="1">
            <a:spLocks/>
          </p:cNvSpPr>
          <p:nvPr/>
        </p:nvSpPr>
        <p:spPr>
          <a:xfrm>
            <a:off x="0" y="5076889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否定形式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BEECE0-C95C-4CF6-9971-75589E171EC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96" y="5191126"/>
            <a:ext cx="2726741" cy="3797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853CB6-DE54-4228-A4FD-68FAB9B6F6B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164" y="5191126"/>
            <a:ext cx="2933700" cy="379781"/>
          </a:xfrm>
          <a:prstGeom prst="rect">
            <a:avLst/>
          </a:prstGeom>
        </p:spPr>
      </p:pic>
      <p:sp>
        <p:nvSpPr>
          <p:cNvPr id="82" name="标题 1 1 2 2">
            <a:extLst>
              <a:ext uri="{FF2B5EF4-FFF2-40B4-BE49-F238E27FC236}">
                <a16:creationId xmlns:a16="http://schemas.microsoft.com/office/drawing/2014/main" id="{C5560679-A44B-43C4-94F8-CDA08D5B3D7E}"/>
              </a:ext>
            </a:extLst>
          </p:cNvPr>
          <p:cNvSpPr txBox="1">
            <a:spLocks/>
          </p:cNvSpPr>
          <p:nvPr/>
        </p:nvSpPr>
        <p:spPr>
          <a:xfrm>
            <a:off x="4419" y="5818566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先后次序很重要：                            与                               不一样</a:t>
            </a:r>
            <a:r>
              <a:rPr lang="en-US" altLang="zh-CN" sz="3200" dirty="0">
                <a:solidFill>
                  <a:srgbClr val="C00000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.</a:t>
            </a:r>
            <a:endParaRPr lang="zh-CN" altLang="en-US" sz="3200" dirty="0">
              <a:solidFill>
                <a:srgbClr val="C00000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9147E71-C1E8-4CE8-B906-E827CCD79C5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698" y="5889167"/>
            <a:ext cx="2726741" cy="3797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EE1FF9-87F6-463F-9002-8C9C24B8CD5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451" y="5889167"/>
            <a:ext cx="2699004" cy="379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C1E589A-D217-466D-892D-AEDE8C4DE43B}"/>
              </a:ext>
            </a:extLst>
          </p:cNvPr>
          <p:cNvSpPr/>
          <p:nvPr/>
        </p:nvSpPr>
        <p:spPr>
          <a:xfrm>
            <a:off x="-1689" y="2558237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chemeClr val="accent5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  <a:endParaRPr lang="zh-CN" alt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22DA8BC-9C65-4DED-A804-3E196823161D}"/>
              </a:ext>
            </a:extLst>
          </p:cNvPr>
          <p:cNvSpPr/>
          <p:nvPr/>
        </p:nvSpPr>
        <p:spPr>
          <a:xfrm>
            <a:off x="-1212" y="3328926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chemeClr val="accent5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  <a:endParaRPr lang="zh-CN" alt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6CAD9CF-DE24-4FF3-BEC3-3F99CFB2C8CE}"/>
              </a:ext>
            </a:extLst>
          </p:cNvPr>
          <p:cNvSpPr/>
          <p:nvPr/>
        </p:nvSpPr>
        <p:spPr>
          <a:xfrm>
            <a:off x="-5107" y="5091244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chemeClr val="accent5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  <a:endParaRPr lang="zh-CN" alt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A8928D-96F1-4777-9620-5A23F166DE26}"/>
              </a:ext>
            </a:extLst>
          </p:cNvPr>
          <p:cNvSpPr/>
          <p:nvPr/>
        </p:nvSpPr>
        <p:spPr>
          <a:xfrm>
            <a:off x="-5108" y="581290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chemeClr val="accent5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  <a:endParaRPr lang="zh-CN" alt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88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E94D074-E753-4E84-8553-828111AAF05E}"/>
              </a:ext>
            </a:extLst>
          </p:cNvPr>
          <p:cNvSpPr/>
          <p:nvPr/>
        </p:nvSpPr>
        <p:spPr>
          <a:xfrm>
            <a:off x="1" y="1324256"/>
            <a:ext cx="12192000" cy="22707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多项式与有理分式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9F5111-4060-4543-8AB5-F8ADCE79C5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0" y="1550816"/>
            <a:ext cx="7474308" cy="1916588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35477FD-9945-495B-8C22-308AF6F6A177}"/>
              </a:ext>
            </a:extLst>
          </p:cNvPr>
          <p:cNvSpPr txBox="1"/>
          <p:nvPr/>
        </p:nvSpPr>
        <p:spPr>
          <a:xfrm>
            <a:off x="0" y="1413991"/>
            <a:ext cx="2073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5DB39D1-FA12-4B73-A626-547C12C5F6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76" y="3739648"/>
            <a:ext cx="6722669" cy="31089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40AADC2-E0E9-4AC5-A626-EB3CD2E490FF}"/>
              </a:ext>
            </a:extLst>
          </p:cNvPr>
          <p:cNvSpPr/>
          <p:nvPr/>
        </p:nvSpPr>
        <p:spPr>
          <a:xfrm>
            <a:off x="0" y="4195173"/>
            <a:ext cx="12192000" cy="19452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9D11A6-3E01-4A71-A801-8CF01FD4979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77" y="4421733"/>
            <a:ext cx="7501740" cy="15380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432057C-57D0-4EFC-BFC0-BF65D8A5180D}"/>
              </a:ext>
            </a:extLst>
          </p:cNvPr>
          <p:cNvSpPr txBox="1"/>
          <p:nvPr/>
        </p:nvSpPr>
        <p:spPr>
          <a:xfrm>
            <a:off x="-1" y="4284907"/>
            <a:ext cx="2073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6725AC-A3EF-4709-8197-14DBCD101E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76" y="6277287"/>
            <a:ext cx="641908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245A6AA9-73C6-4A9F-A459-3A84CA009DAD}"/>
              </a:ext>
            </a:extLst>
          </p:cNvPr>
          <p:cNvSpPr/>
          <p:nvPr/>
        </p:nvSpPr>
        <p:spPr>
          <a:xfrm>
            <a:off x="0" y="5143366"/>
            <a:ext cx="12192000" cy="17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2A93F79-B554-4C88-BD3D-31EF8B0C4AAF}"/>
              </a:ext>
            </a:extLst>
          </p:cNvPr>
          <p:cNvSpPr/>
          <p:nvPr/>
        </p:nvSpPr>
        <p:spPr>
          <a:xfrm>
            <a:off x="0" y="1324256"/>
            <a:ext cx="12192000" cy="1277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920D3E1-C86C-4394-9942-C1456CB7A0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3" y="3610885"/>
            <a:ext cx="3635654" cy="3547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开方（有理数指数幂）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D98B5B3-B8C4-4164-AACE-6D5DA53410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3" y="2086997"/>
            <a:ext cx="9485986" cy="314554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9EAC4605-95C8-4149-B2D9-1B1D3B9FC470}"/>
              </a:ext>
            </a:extLst>
          </p:cNvPr>
          <p:cNvSpPr txBox="1"/>
          <p:nvPr/>
        </p:nvSpPr>
        <p:spPr>
          <a:xfrm>
            <a:off x="0" y="1361365"/>
            <a:ext cx="4016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定理（开方）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3C08C3-FAE8-48D9-B6D9-F9E8697CBDC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3" y="2898854"/>
            <a:ext cx="5162702" cy="3255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8D27BF-6ADD-439A-93EB-07DC94CBEF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3" y="4398966"/>
            <a:ext cx="886968" cy="26517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E894217-1742-4266-938E-68DBAD8E78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77" y="5406304"/>
            <a:ext cx="10442446" cy="1274676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D6E0E235-6FD3-4A2D-B475-45F5E51A2340}"/>
              </a:ext>
            </a:extLst>
          </p:cNvPr>
          <p:cNvSpPr txBox="1"/>
          <p:nvPr/>
        </p:nvSpPr>
        <p:spPr>
          <a:xfrm>
            <a:off x="58938" y="5287838"/>
            <a:ext cx="3535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推论</a:t>
            </a:r>
          </a:p>
        </p:txBody>
      </p:sp>
    </p:spTree>
    <p:extLst>
      <p:ext uri="{BB962C8B-B14F-4D97-AF65-F5344CB8AC3E}">
        <p14:creationId xmlns:p14="http://schemas.microsoft.com/office/powerpoint/2010/main" val="26406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4074943-4E52-4F44-A2AA-91B8D551C1FD}"/>
              </a:ext>
            </a:extLst>
          </p:cNvPr>
          <p:cNvSpPr/>
          <p:nvPr/>
        </p:nvSpPr>
        <p:spPr>
          <a:xfrm>
            <a:off x="0" y="0"/>
            <a:ext cx="12192000" cy="804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B94F6F-784D-4D4D-813A-2E47D97DBF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18" y="262867"/>
            <a:ext cx="7986371" cy="28346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62E8C34-59E5-4FEB-BBC0-5BA4001BEC69}"/>
              </a:ext>
            </a:extLst>
          </p:cNvPr>
          <p:cNvSpPr/>
          <p:nvPr/>
        </p:nvSpPr>
        <p:spPr>
          <a:xfrm>
            <a:off x="0" y="906404"/>
            <a:ext cx="12192000" cy="15178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9B4935-CBC8-46B7-81EA-658ECF4250F0}"/>
              </a:ext>
            </a:extLst>
          </p:cNvPr>
          <p:cNvSpPr txBox="1"/>
          <p:nvPr/>
        </p:nvSpPr>
        <p:spPr>
          <a:xfrm>
            <a:off x="32657" y="1062852"/>
            <a:ext cx="3535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定义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(</a:t>
            </a:r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有理数指数幂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)</a:t>
            </a:r>
            <a:endParaRPr lang="zh-CN" altLang="en-US" sz="3000" dirty="0">
              <a:solidFill>
                <a:schemeClr val="accent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742BF7-15B0-471D-9ABE-F142AA2B60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19" y="1820257"/>
            <a:ext cx="8876997" cy="2926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2CC73E0-A672-423B-8F41-369FB1018F0B}"/>
              </a:ext>
            </a:extLst>
          </p:cNvPr>
          <p:cNvSpPr txBox="1"/>
          <p:nvPr/>
        </p:nvSpPr>
        <p:spPr>
          <a:xfrm>
            <a:off x="0" y="99036"/>
            <a:ext cx="3535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推论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15FDC1-806E-43AE-9DC7-8CC2216F15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18" y="2784205"/>
            <a:ext cx="1697126" cy="16495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B7ACA2-56A8-4B9C-9027-251AE0246D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40" y="3539324"/>
            <a:ext cx="996696" cy="27249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6B1A512-0204-469B-9AC8-738EDED207F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5097653"/>
            <a:ext cx="10451591" cy="7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7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60EFB1-7AF8-4690-9F31-A9533A0D745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5" y="302156"/>
            <a:ext cx="7201814" cy="448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B8FFFE63-F2A8-4B51-B974-CF5D2DE7E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75" y="1310803"/>
            <a:ext cx="5641848" cy="563271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307A740-AD9D-41CE-96A7-21809F62F09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64" y="1422378"/>
            <a:ext cx="2909623" cy="31089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18846A0-A7DE-4D80-9C90-E8E03998A2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5" y="2140233"/>
            <a:ext cx="1592886" cy="303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61D25C-7E0D-4E22-9849-D9AA108206C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75" y="2857189"/>
            <a:ext cx="5716834" cy="39685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FCEFBE3-BE01-45CD-A6B9-9C2A3A72883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64" y="2880963"/>
            <a:ext cx="2854759" cy="34930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D837FC66-C618-489A-AF0C-782737DF387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34" y="4384370"/>
            <a:ext cx="7013455" cy="56327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E03C52A-8095-4053-B3BD-B4CDE1A82EB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64" y="4489528"/>
            <a:ext cx="3438147" cy="31638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83BAA79-CB87-4810-B041-EC86B438706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7" y="3667414"/>
            <a:ext cx="1545337" cy="261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567DCE96-3DF9-42C1-8B64-B1EC71F55EC8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7" y="5361016"/>
            <a:ext cx="1417321" cy="321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20C519C2-47F5-4854-9530-B7527AAA67B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35" y="5949934"/>
            <a:ext cx="7946143" cy="590703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A3A07D47-9573-43C9-95BD-0CB11744350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74" y="6010284"/>
            <a:ext cx="2675537" cy="4700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C9B2DB-8B5C-436E-A261-94E43421C29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7" y="855366"/>
            <a:ext cx="5292547" cy="2834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597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EB49DE-B585-4585-BECC-762C8C7885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39" y="2997201"/>
            <a:ext cx="6199632" cy="2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3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CBEC3BA4-AF11-4F7C-B181-48CD19DD9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42863"/>
              </p:ext>
            </p:extLst>
          </p:nvPr>
        </p:nvGraphicFramePr>
        <p:xfrm>
          <a:off x="893987" y="3157538"/>
          <a:ext cx="10323742" cy="1687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8522">
                  <a:extLst>
                    <a:ext uri="{9D8B030D-6E8A-4147-A177-3AD203B41FA5}">
                      <a16:colId xmlns:a16="http://schemas.microsoft.com/office/drawing/2014/main" val="2793404781"/>
                    </a:ext>
                  </a:extLst>
                </a:gridCol>
                <a:gridCol w="938522">
                  <a:extLst>
                    <a:ext uri="{9D8B030D-6E8A-4147-A177-3AD203B41FA5}">
                      <a16:colId xmlns:a16="http://schemas.microsoft.com/office/drawing/2014/main" val="4114052720"/>
                    </a:ext>
                  </a:extLst>
                </a:gridCol>
                <a:gridCol w="938522">
                  <a:extLst>
                    <a:ext uri="{9D8B030D-6E8A-4147-A177-3AD203B41FA5}">
                      <a16:colId xmlns:a16="http://schemas.microsoft.com/office/drawing/2014/main" val="4025436504"/>
                    </a:ext>
                  </a:extLst>
                </a:gridCol>
                <a:gridCol w="938522">
                  <a:extLst>
                    <a:ext uri="{9D8B030D-6E8A-4147-A177-3AD203B41FA5}">
                      <a16:colId xmlns:a16="http://schemas.microsoft.com/office/drawing/2014/main" val="2867940333"/>
                    </a:ext>
                  </a:extLst>
                </a:gridCol>
                <a:gridCol w="938522">
                  <a:extLst>
                    <a:ext uri="{9D8B030D-6E8A-4147-A177-3AD203B41FA5}">
                      <a16:colId xmlns:a16="http://schemas.microsoft.com/office/drawing/2014/main" val="3203773848"/>
                    </a:ext>
                  </a:extLst>
                </a:gridCol>
                <a:gridCol w="938522">
                  <a:extLst>
                    <a:ext uri="{9D8B030D-6E8A-4147-A177-3AD203B41FA5}">
                      <a16:colId xmlns:a16="http://schemas.microsoft.com/office/drawing/2014/main" val="520435009"/>
                    </a:ext>
                  </a:extLst>
                </a:gridCol>
                <a:gridCol w="938522">
                  <a:extLst>
                    <a:ext uri="{9D8B030D-6E8A-4147-A177-3AD203B41FA5}">
                      <a16:colId xmlns:a16="http://schemas.microsoft.com/office/drawing/2014/main" val="2319974209"/>
                    </a:ext>
                  </a:extLst>
                </a:gridCol>
                <a:gridCol w="938522">
                  <a:extLst>
                    <a:ext uri="{9D8B030D-6E8A-4147-A177-3AD203B41FA5}">
                      <a16:colId xmlns:a16="http://schemas.microsoft.com/office/drawing/2014/main" val="3438889124"/>
                    </a:ext>
                  </a:extLst>
                </a:gridCol>
                <a:gridCol w="938522">
                  <a:extLst>
                    <a:ext uri="{9D8B030D-6E8A-4147-A177-3AD203B41FA5}">
                      <a16:colId xmlns:a16="http://schemas.microsoft.com/office/drawing/2014/main" val="663324019"/>
                    </a:ext>
                  </a:extLst>
                </a:gridCol>
                <a:gridCol w="938522">
                  <a:extLst>
                    <a:ext uri="{9D8B030D-6E8A-4147-A177-3AD203B41FA5}">
                      <a16:colId xmlns:a16="http://schemas.microsoft.com/office/drawing/2014/main" val="3298859870"/>
                    </a:ext>
                  </a:extLst>
                </a:gridCol>
                <a:gridCol w="938522">
                  <a:extLst>
                    <a:ext uri="{9D8B030D-6E8A-4147-A177-3AD203B41FA5}">
                      <a16:colId xmlns:a16="http://schemas.microsoft.com/office/drawing/2014/main" val="2795640776"/>
                    </a:ext>
                  </a:extLst>
                </a:gridCol>
              </a:tblGrid>
              <a:tr h="562655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1.5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1.7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1.72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1.73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1.732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1.733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1.74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1.75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1.8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2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538613235"/>
                  </a:ext>
                </a:extLst>
              </a:tr>
              <a:tr h="562655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2.25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2.89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2.9584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2.9929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2.99982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3.00329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3.0276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3.0625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3.24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4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443155084"/>
                  </a:ext>
                </a:extLst>
              </a:tr>
              <a:tr h="562655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2.828427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3.24901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3.294364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3.317278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</a:rPr>
                        <a:t>3.32188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3.32418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3.340352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3.363586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3.482202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4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183937082"/>
                  </a:ext>
                </a:extLst>
              </a:tr>
            </a:tbl>
          </a:graphicData>
        </a:graphic>
      </p:graphicFrame>
      <p:sp>
        <p:nvSpPr>
          <p:cNvPr id="39" name="矩形 38">
            <a:extLst>
              <a:ext uri="{FF2B5EF4-FFF2-40B4-BE49-F238E27FC236}">
                <a16:creationId xmlns:a16="http://schemas.microsoft.com/office/drawing/2014/main" id="{55A3862D-242F-428A-B66B-3E4F6E332861}"/>
              </a:ext>
            </a:extLst>
          </p:cNvPr>
          <p:cNvSpPr/>
          <p:nvPr/>
        </p:nvSpPr>
        <p:spPr>
          <a:xfrm>
            <a:off x="2751364" y="2996293"/>
            <a:ext cx="7531554" cy="2057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FEF2862-9AF2-4F1A-857A-DA3704C122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8" y="599337"/>
            <a:ext cx="1880005" cy="3291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3DBBFB-1067-4776-9DDF-8D5AABD4DB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8" y="2378502"/>
            <a:ext cx="6572713" cy="2962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901B76-1B0C-4873-B9DA-722194A112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11" y="2217567"/>
            <a:ext cx="3103476" cy="61813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1754672-779C-4508-B2EF-32AFCFCC82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8" y="1506315"/>
            <a:ext cx="8946498" cy="29809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CF2EB92-70E5-46D1-8DA7-843FB1BD271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53" y="3360420"/>
            <a:ext cx="126187" cy="13716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000D244-227D-4BD7-91E1-A5D86E63D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02" y="3852334"/>
            <a:ext cx="246888" cy="25603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98DD0FF-179A-4C2A-B460-B68F532B97A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02" y="4430202"/>
            <a:ext cx="246888" cy="202997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0D507B87-8E0F-4801-8D26-F1AB72FDC12E}"/>
              </a:ext>
            </a:extLst>
          </p:cNvPr>
          <p:cNvSpPr/>
          <p:nvPr/>
        </p:nvSpPr>
        <p:spPr>
          <a:xfrm>
            <a:off x="3718832" y="2898321"/>
            <a:ext cx="5600700" cy="2212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084898C-9610-4226-8FEC-46F96CD61728}"/>
              </a:ext>
            </a:extLst>
          </p:cNvPr>
          <p:cNvSpPr/>
          <p:nvPr/>
        </p:nvSpPr>
        <p:spPr>
          <a:xfrm>
            <a:off x="575582" y="2898321"/>
            <a:ext cx="10829925" cy="2579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370EAB-6DA8-41C0-AB08-47A78A87341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2" y="5628403"/>
            <a:ext cx="8556955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1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4266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对任何实数~$a$，以及任意正整数~$n$，定义&#10;~$a^n=\begin{cases}a,\quad &amp; n=1;\\&#10;a^m\cdot a, &amp; \text{若~}n=m+1(m\in\mathbb{N}^*)&#10;\end{cases}$&#10;\end{document}"/>
  <p:tag name="IGUANATEXSIZE" val="24"/>
  <p:tag name="IGUANATEXCURSOR" val="285"/>
  <p:tag name="TRANSPARENCY" val="True"/>
  <p:tag name="FILENAME" val=""/>
  <p:tag name="INPUTTYPE" val="0"/>
  <p:tag name="LATEXENGINEID" val="0"/>
  <p:tag name="TEMPFOLDER" val="c:\t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30.75"/>
  <p:tag name="ORIGINALWIDTH" val="3076.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形如&#10;\[ \frac{a_nx^n+a_{n-1}x^{n-1}+\cdots+a_1x+a_0}{b_mx^m+b_{m-1}x^{m-1}+\cdots+b_0}\]&#10;的表达式称为{\bf\color{purple} 以~$x$~为未定元的有理分式}。&#10;\end{document}"/>
  <p:tag name="IGUANATEXSIZE" val="24"/>
  <p:tag name="IGUANATEXCURSOR" val="290"/>
  <p:tag name="TRANSPARENCY" val="True"/>
  <p:tag name="FILENAME" val=""/>
  <p:tag name="INPUTTYPE" val="0"/>
  <p:tag name="LATEXENGINEID" val="0"/>
  <p:tag name="TEMPFOLDER" val="c:\t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1969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正割~$\sec$(secant)，余割~$\csc$(cosecant)&#10;\end{document}"/>
  <p:tag name="IGUANATEXSIZE" val="24"/>
  <p:tag name="IGUANATEXCURSOR" val="196"/>
  <p:tag name="TRANSPARENCY" val="True"/>
  <p:tag name="FILENAME" val=""/>
  <p:tag name="INPUTTYPE" val="0"/>
  <p:tag name="LATEXENGINEID" val="0"/>
  <p:tag name="TEMPFOLDER" val="c:\t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8.75"/>
  <p:tag name="ORIGINALWIDTH" val="2022.75"/>
  <p:tag name="OUTPUTDPI" val="1200"/>
  <p:tag name="LATEXADDIN" val="\documentclass{article}&#10;\usepackage{amsmath,amsfonts,xcolor,amsthm,mathrsfs}&#10;\usepackage[UTF8]{ctex}&#10;\pagestyle{empty}&#10;\renewcommand{\proofname}{\bf 证明}&#10;\begin{document}&#10;\[ \tan \theta=\frac{\sin \theta}{\cos \theta},\quad &#10;\cot \theta=\frac{\cos \theta}{\sin \theta}&#10;=\frac{1}{\tan \theta}\]&#10;\end{document}"/>
  <p:tag name="IGUANATEXSIZE" val="24"/>
  <p:tag name="IGUANATEXCURSOR" val="289"/>
  <p:tag name="TRANSPARENCY" val="True"/>
  <p:tag name="FILENAME" val=""/>
  <p:tag name="INPUTTYPE" val="0"/>
  <p:tag name="LATEXENGINEID" val="0"/>
  <p:tag name="TEMPFOLDER" val="c:\tmp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5"/>
  <p:tag name="ORIGINALWIDTH" val="1523.25"/>
  <p:tag name="OUTPUTDPI" val="1200"/>
  <p:tag name="LATEXADDIN" val="\documentclass{article}&#10;\usepackage{amsmath,amsfonts,xcolor,amsthm,mathrsfs}&#10;\usepackage[UTF8]{ctex}&#10;\pagestyle{empty}&#10;\renewcommand{\proofname}{\bf 证明}&#10;\begin{document}&#10;\[ \sec \theta=\frac{1}{\cos \theta},\quad &#10;\csc \theta=\frac{1}{\sin \theta}\]&#10;\end{document}"/>
  <p:tag name="IGUANATEXSIZE" val="24"/>
  <p:tag name="IGUANATEXCURSOR" val="247"/>
  <p:tag name="TRANSPARENCY" val="True"/>
  <p:tag name="FILENAME" val=""/>
  <p:tag name="INPUTTYPE" val="0"/>
  <p:tag name="LATEXENGINEID" val="0"/>
  <p:tag name="TEMPFOLDER" val="c:\tmp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.5"/>
  <p:tag name="ORIGINALWIDTH" val="52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theta$&#10;\end{document}"/>
  <p:tag name="IGUANATEXSIZE" val="24"/>
  <p:tag name="IGUANATEXCURSOR" val="178"/>
  <p:tag name="TRANSPARENCY" val="True"/>
  <p:tag name="FILENAME" val=""/>
  <p:tag name="INPUTTYPE" val="0"/>
  <p:tag name="LATEXENGINEID" val="0"/>
  <p:tag name="TEMPFOLDER" val="c:\tmp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5"/>
  <p:tag name="ORIGINALWIDTH" val="963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cos^2\theta+\sin^2\theta=1$&#10;\end{document}"/>
  <p:tag name="IGUANATEXSIZE" val="24"/>
  <p:tag name="IGUANATEXCURSOR" val="199"/>
  <p:tag name="TRANSPARENCY" val="True"/>
  <p:tag name="FILENAME" val=""/>
  <p:tag name="INPUTTYPE" val="0"/>
  <p:tag name="LATEXENGINEID" val="0"/>
  <p:tag name="TEMPFOLDER" val="c:\tmp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2910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通常~$f^2(x)$~表示~$f(f(x))$，但是按传统~$\sin^2\theta=(\sin\theta)^2$&#10;\end{document}"/>
  <p:tag name="IGUANATEXSIZE" val="24"/>
  <p:tag name="IGUANATEXCURSOR" val="201"/>
  <p:tag name="TRANSPARENCY" val="True"/>
  <p:tag name="FILENAME" val=""/>
  <p:tag name="INPUTTYPE" val="0"/>
  <p:tag name="LATEXENGINEID" val="0"/>
  <p:tag name="TEMPFOLDER" val="c:\tmp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920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cos(\theta-\varphi)=\cos\theta\cos\varphi+\sin\theta\sin\varphi$&#10;\end{document}"/>
  <p:tag name="IGUANATEXSIZE" val="24"/>
  <p:tag name="IGUANATEXCURSOR" val="215"/>
  <p:tag name="TRANSPARENCY" val="True"/>
  <p:tag name="FILENAME" val=""/>
  <p:tag name="INPUTTYPE" val="0"/>
  <p:tag name="LATEXENGINEID" val="0"/>
  <p:tag name="TEMPFOLDER" val="c:\tmp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5"/>
  <p:tag name="ORIGINALWIDTH" val="464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cos0=1$&#10;\end{document}"/>
  <p:tag name="IGUANATEXSIZE" val="24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1955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&#10;\left.\begin{array}{c}&#10;\\&#10;\end{array}\right\}\Longrightarrow\cos^2\theta+\sin^2\theta=1,\quad \sin 0=0$&#10;\end{document}"/>
  <p:tag name="IGUANATEXSIZE" val="24"/>
  <p:tag name="IGUANATEXCURSOR" val="275"/>
  <p:tag name="TRANSPARENCY" val="True"/>
  <p:tag name="FILENAME" val=""/>
  <p:tag name="INPUTTYPE" val="0"/>
  <p:tag name="LATEXENGINEID" val="0"/>
  <p:tag name="TEMPFOLDER" val="c:\tmp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2424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存在一个正数~$\pi$，使得~$\sin\frac{\pi}{2}=1,\cos\pi=-1$。&#10;\end{document}"/>
  <p:tag name="IGUANATEXSIZE" val="24"/>
  <p:tag name="IGUANATEXCURSOR" val="220"/>
  <p:tag name="TRANSPARENCY" val="True"/>
  <p:tag name="FILENAME" val=""/>
  <p:tag name="INPUTTYPE" val="0"/>
  <p:tag name="LATEXENGINEID" val="0"/>
  <p:tag name="TEMPFOLDER" val="c:\t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5"/>
  <p:tag name="ORIGINALWIDTH" val="2632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系数~$a_0,a_1,\ldots,a_n$~与~$x$~做有限多次四则运算得到&#10;\end{document}"/>
  <p:tag name="IGUANATEXSIZE" val="24"/>
  <p:tag name="IGUANATEXCURSOR" val="210"/>
  <p:tag name="TRANSPARENCY" val="True"/>
  <p:tag name="FILENAME" val=""/>
  <p:tag name="INPUTTYPE" val="0"/>
  <p:tag name="LATEXENGINEID" val="0"/>
  <p:tag name="TEMPFOLDER" val="c:\tmp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5"/>
  <p:tag name="ORIGINALWIDTH" val="1146"/>
  <p:tag name="OUTPUTDPI" val="1200"/>
  <p:tag name="LATEXADDIN" val="\documentclass{article}&#10;\usepackage{amsmath,amsfonts,xcolor,amsthm,mathrsfs}&#10;\usepackage[UTF8]{ctex}&#10;\pagestyle{empty}&#10;\renewcommand{\proofname}{\bf 证明}&#10;\begin{document}&#10;&#10;$&#10;\Longrightarrow\cos\frac{\pi}{2}=0=\sin\pi$&#10;\end{document}"/>
  <p:tag name="IGUANATEXSIZE" val="24"/>
  <p:tag name="IGUANATEXCURSOR" val="215"/>
  <p:tag name="TRANSPARENCY" val="True"/>
  <p:tag name="FILENAME" val=""/>
  <p:tag name="INPUTTYPE" val="0"/>
  <p:tag name="LATEXENGINEID" val="0"/>
  <p:tag name="TEMPFOLDER" val="c:\tmp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919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\cos $~是偶函数&#10;\end{document}"/>
  <p:tag name="IGUANATEXSIZE" val="24"/>
  <p:tag name="IGUANATEXCURSOR" val="187"/>
  <p:tag name="TRANSPARENCY" val="True"/>
  <p:tag name="FILENAME" val=""/>
  <p:tag name="INPUTTYPE" val="0"/>
  <p:tag name="LATEXENGINEID" val="0"/>
  <p:tag name="TEMPFOLDER" val="c:\tmp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1272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\cos\left(\frac{\pi}{2}-\varphi\right)=\sin\varphi $&#10;\end{document}"/>
  <p:tag name="IGUANATEXSIZE" val="24"/>
  <p:tag name="IGUANATEXCURSOR" val="187"/>
  <p:tag name="TRANSPARENCY" val="True"/>
  <p:tag name="FILENAME" val=""/>
  <p:tag name="INPUTTYPE" val="0"/>
  <p:tag name="LATEXENGINEID" val="0"/>
  <p:tag name="TEMPFOLDER" val="c:\tmp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137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cos\left(\pi-\varphi\right)=-\cos\varphi $&#10;\end{document}"/>
  <p:tag name="IGUANATEXSIZE" val="24"/>
  <p:tag name="IGUANATEXCURSOR" val="172"/>
  <p:tag name="TRANSPARENCY" val="True"/>
  <p:tag name="FILENAME" val=""/>
  <p:tag name="INPUTTYPE" val="0"/>
  <p:tag name="LATEXENGINEID" val="0"/>
  <p:tag name="TEMPFOLDER" val="c:\tmp\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1244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\cos $~是~$2\pi$~周期函数&#10;\end{document}"/>
  <p:tag name="IGUANATEXSIZE" val="24"/>
  <p:tag name="IGUANATEXCURSOR" val="187"/>
  <p:tag name="TRANSPARENCY" val="True"/>
  <p:tag name="FILENAME" val=""/>
  <p:tag name="INPUTTYPE" val="0"/>
  <p:tag name="LATEXENGINEID" val="0"/>
  <p:tag name="TEMPFOLDER" val="c:\tmp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.75"/>
  <p:tag name="ORIGINALWIDTH" val="1449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&#10;\Longrightarrow\cos2\theta=\cos^2\theta-\sin^2\theta$&#10;\end{document}"/>
  <p:tag name="IGUANATEXSIZE" val="24"/>
  <p:tag name="IGUANATEXCURSOR" val="188"/>
  <p:tag name="TRANSPARENCY" val="True"/>
  <p:tag name="FILENAME" val=""/>
  <p:tag name="INPUTTYPE" val="0"/>
  <p:tag name="LATEXENGINEID" val="0"/>
  <p:tag name="TEMPFOLDER" val="c:\tmp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1272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\sin\left(\frac{\pi}{2}-\varphi\right)&#10;=\cos\varphi $&#10;\end{document}"/>
  <p:tag name="IGUANATEXSIZE" val="24"/>
  <p:tag name="IGUANATEXCURSOR" val="231"/>
  <p:tag name="TRANSPARENCY" val="True"/>
  <p:tag name="FILENAME" val=""/>
  <p:tag name="INPUTTYPE" val="0"/>
  <p:tag name="LATEXENGINEID" val="0"/>
  <p:tag name="TEMPFOLDER" val="c:\tmp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74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\sin(\theta+\varphi)=\cdots$&#10;\end{document}"/>
  <p:tag name="IGUANATEXSIZE" val="24"/>
  <p:tag name="IGUANATEXCURSOR" val="214"/>
  <p:tag name="TRANSPARENCY" val="True"/>
  <p:tag name="FILENAME" val=""/>
  <p:tag name="INPUTTYPE" val="0"/>
  <p:tag name="LATEXENGINEID" val="0"/>
  <p:tag name="TEMPFOLDER" val="c:\tmp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1529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sin (\theta+\varphi)=\cos\left(\frac{\pi}{2}-\theta-\varphi\right)$&#10;\end{document}"/>
  <p:tag name="IGUANATEXSIZE" val="24"/>
  <p:tag name="IGUANATEXCURSOR" val="224"/>
  <p:tag name="TRANSPARENCY" val="True"/>
  <p:tag name="FILENAME" val=""/>
  <p:tag name="INPUTTYPE" val="0"/>
  <p:tag name="LATEXENGINEID" val="0"/>
  <p:tag name="TEMPFOLDER" val="c:\tmp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5"/>
  <p:tag name="ORIGINALWIDTH" val="827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\sin2\theta=\cdots$&#10;\end{document}"/>
  <p:tag name="IGUANATEXSIZE" val="24"/>
  <p:tag name="IGUANATEXCURSOR" val="198"/>
  <p:tag name="TRANSPARENCY" val="True"/>
  <p:tag name="FILENAME" val=""/>
  <p:tag name="INPUTTYPE" val="0"/>
  <p:tag name="LATEXENGINEID" val="0"/>
  <p:tag name="TEMPFOLDER" val="c:\t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1491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$A$~有上确界~$x=\sup A=y^\frac{1}{n}$&#10;&#10;&#10;\end{document}"/>
  <p:tag name="IGUANATEXSIZE" val="24"/>
  <p:tag name="IGUANATEXCURSOR" val="200"/>
  <p:tag name="TRANSPARENCY" val="True"/>
  <p:tag name="FILENAME" val=""/>
  <p:tag name="INPUTTYPE" val="0"/>
  <p:tag name="LATEXENGINEID" val="0"/>
  <p:tag name="TEMPFOLDER" val="c:\tmp\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2273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sin (-\theta)=\cos\left(\frac{\pi}{2}+\theta\right)&#10;=\cos\left(\pi-\left(\frac{\pi}{2}-\theta\right)\right)$&#10;\end{document}"/>
  <p:tag name="IGUANATEXSIZE" val="24"/>
  <p:tag name="IGUANATEXCURSOR" val="235"/>
  <p:tag name="TRANSPARENCY" val="True"/>
  <p:tag name="FILENAME" val=""/>
  <p:tag name="INPUTTYPE" val="0"/>
  <p:tag name="LATEXENGINEID" val="0"/>
  <p:tag name="TEMPFOLDER" val="c:\tmp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88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\cos(\theta+\varphi)=\cdots$&#10;\end{document}"/>
  <p:tag name="IGUANATEXSIZE" val="24"/>
  <p:tag name="IGUANATEXCURSOR" val="191"/>
  <p:tag name="TRANSPARENCY" val="True"/>
  <p:tag name="FILENAME" val=""/>
  <p:tag name="INPUTTYPE" val="0"/>
  <p:tag name="LATEXENGINEID" val="0"/>
  <p:tag name="TEMPFOLDER" val="c:\tmp\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5"/>
  <p:tag name="ORIGINALWIDTH" val="1997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诱导公式，和差化积，积化和差，$\cdots$&#10;\end{document}"/>
  <p:tag name="IGUANATEXSIZE" val="24"/>
  <p:tag name="IGUANATEXCURSOR" val="193"/>
  <p:tag name="TRANSPARENCY" val="True"/>
  <p:tag name="FILENAME" val=""/>
  <p:tag name="INPUTTYPE" val="0"/>
  <p:tag name="LATEXENGINEID" val="0"/>
  <p:tag name="TEMPFOLDER" val="c:\tmp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906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\sin $~是奇函数&#10;\end{document}"/>
  <p:tag name="IGUANATEXSIZE" val="24"/>
  <p:tag name="IGUANATEXCURSOR" val="196"/>
  <p:tag name="TRANSPARENCY" val="True"/>
  <p:tag name="FILENAME" val=""/>
  <p:tag name="INPUTTYPE" val="0"/>
  <p:tag name="LATEXENGINEID" val="0"/>
  <p:tag name="TEMPFOLDER" val="c:\tmp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8"/>
  <p:tag name="ORIGINALWIDTH" val="2523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对任意~$0&lt;\theta&lt;\frac{\pi}{2}$，使得&#10;~$0&lt;\cos \theta&lt;\dfrac{\sin \theta}{\theta}&#10;&lt;1$。&#10;\end{document}"/>
  <p:tag name="IGUANATEXSIZE" val="24"/>
  <p:tag name="IGUANATEXCURSOR" val="249"/>
  <p:tag name="TRANSPARENCY" val="True"/>
  <p:tag name="FILENAME" val=""/>
  <p:tag name="INPUTTYPE" val="0"/>
  <p:tag name="LATEXENGINEID" val="0"/>
  <p:tag name="TEMPFOLDER" val="c:\tmp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3038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对”角度“的度量：角度值、弧度制（圆弧长度的度量）&#10;\end{document}"/>
  <p:tag name="IGUANATEXSIZE" val="24"/>
  <p:tag name="IGUANATEXCURSOR" val="195"/>
  <p:tag name="TRANSPARENCY" val="True"/>
  <p:tag name="FILENAME" val=""/>
  <p:tag name="INPUTTYPE" val="0"/>
  <p:tag name="LATEXENGINEID" val="0"/>
  <p:tag name="TEMPFOLDER" val="c:\tmp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1647"/>
  <p:tag name="OUTPUTDPI" val="1200"/>
  <p:tag name="LATEXADDIN" val="\documentclass{article}&#10;\usepackage{amsmath,amsfonts,xcolor,amsthm,mathrsfs}&#10;\usepackage[UTF8]{ctex}&#10;\pagestyle{empty}&#10;\renewcommand{\proofname}{\bf 证明}&#10;\begin{document}&#10;&#10;这个不等式只在弧度制下成立：&#10;\end{document}"/>
  <p:tag name="IGUANATEXSIZE" val="24"/>
  <p:tag name="IGUANATEXCURSOR" val="185"/>
  <p:tag name="TRANSPARENCY" val="True"/>
  <p:tag name="FILENAME" val=""/>
  <p:tag name="INPUTTYPE" val="0"/>
  <p:tag name="LATEXENGINEID" val="0"/>
  <p:tag name="TEMPFOLDER" val="c:\tmp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9.75"/>
  <p:tag name="ORIGINALWIDTH" val="2634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它决定了~$\pi$~的大小：$\frac{\pi}{2}$~是~$\cos$~的最小的正的零点，&#10;&#10;且在区间~$(0,\frac{\pi}{2})$~上，~$\sin\theta&lt;\theta&lt;\tan\theta$&#10;\end{document}"/>
  <p:tag name="IGUANATEXSIZE" val="24"/>
  <p:tag name="IGUANATEXCURSOR" val="245"/>
  <p:tag name="TRANSPARENCY" val="True"/>
  <p:tag name="FILENAME" val=""/>
  <p:tag name="INPUTTYPE" val="0"/>
  <p:tag name="LATEXENGINEID" val="0"/>
  <p:tag name="TEMPFOLDER" val="c:\tmp\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7.25"/>
  <p:tag name="ORIGINALWIDTH" val="1920"/>
  <p:tag name="OUTPUTDPI" val="1200"/>
  <p:tag name="LATEXADDIN" val="\documentclass{article}&#10;\usepackage{amsmath,amsfonts,xcolor,amsthm,mathrsfs}&#10;\usepackage[UTF8]{ctex}&#10;\pagestyle{empty}&#10;\renewcommand{\proofname}{\bf 证明}&#10;\begin{document}&#10;&#10;\[\cos \theta-\cos\varphi=2\sin\frac{\varphi-\theta}{2}\sin\frac{\varphi+\theta}{2}\]&#10;\end{document}"/>
  <p:tag name="IGUANATEXSIZE" val="24"/>
  <p:tag name="IGUANATEXCURSOR" val="189"/>
  <p:tag name="TRANSPARENCY" val="True"/>
  <p:tag name="FILENAME" val=""/>
  <p:tag name="INPUTTYPE" val="0"/>
  <p:tag name="LATEXENGINEID" val="0"/>
  <p:tag name="TEMPFOLDER" val="c:\tmp\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5"/>
  <p:tag name="ORIGINALWIDTH" val="1719"/>
  <p:tag name="OUTPUTDPI" val="1200"/>
  <p:tag name="LATEXADDIN" val="\documentclass{article}&#10;\usepackage{amsmath,amsfonts,xcolor,amsthm,mathrsfs}&#10;\usepackage[UTF8]{ctex}&#10;\pagestyle{empty}&#10;\renewcommand{\proofname}{\bf 证明}&#10;\begin{document}&#10;&#10;$&#10;\cos\theta=\cos(-\theta)&gt;0,\forall 0\le\theta&lt;\frac{\pi}{2}$&#10;\end{document}"/>
  <p:tag name="IGUANATEXSIZE" val="24"/>
  <p:tag name="IGUANATEXCURSOR" val="212"/>
  <p:tag name="TRANSPARENCY" val="True"/>
  <p:tag name="FILENAME" val=""/>
  <p:tag name="INPUTTYPE" val="0"/>
  <p:tag name="LATEXENGINEID" val="0"/>
  <p:tag name="TEMPFOLDER" val="c:\t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"/>
  <p:tag name="ORIGINALWIDTH" val="3890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对于任意正实数~$y$~以及正整数~$n\ge 2$，&#10;存在唯一的正实数~$x$~使得~$x^n=y$。&#10;&#10;\end{document}"/>
  <p:tag name="IGUANATEXSIZE" val="24"/>
  <p:tag name="IGUANATEXCURSOR" val="185"/>
  <p:tag name="TRANSPARENCY" val="True"/>
  <p:tag name="FILENAME" val=""/>
  <p:tag name="INPUTTYPE" val="0"/>
  <p:tag name="LATEXENGINEID" val="0"/>
  <p:tag name="TEMPFOLDER" val="c:\tmp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9.75"/>
  <p:tag name="ORIGINALWIDTH" val="2121"/>
  <p:tag name="OUTPUTDPI" val="1200"/>
  <p:tag name="LATEXADDIN" val="\documentclass{article}&#10;\usepackage{amsmath,amsfonts,xcolor,amsthm,mathrsfs}&#10;\usepackage[UTF8]{ctex}&#10;\pagestyle{empty}&#10;\renewcommand{\proofname}{\bf 证明}&#10;\begin{document}&#10;&#10;$0\le\theta&lt;\varphi\le\pi\Longrightarrow &#10;0&lt;\frac{\varphi-\theta}{2}\le\frac{\varphi+\theta}{2}&lt;\pi$&#10;\end{document}"/>
  <p:tag name="IGUANATEXSIZE" val="24"/>
  <p:tag name="IGUANATEXCURSOR" val="267"/>
  <p:tag name="TRANSPARENCY" val="True"/>
  <p:tag name="FILENAME" val=""/>
  <p:tag name="INPUTTYPE" val="0"/>
  <p:tag name="LATEXENGINEID" val="0"/>
  <p:tag name="TEMPFOLDER" val="c:\tmp\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"/>
  <p:tag name="ORIGINALWIDTH" val="1344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\sin\theta&gt;0,\forall 0&lt;\theta&lt;\pi$&#10;\end{document}"/>
  <p:tag name="IGUANATEXSIZE" val="24"/>
  <p:tag name="IGUANATEXCURSOR" val="220"/>
  <p:tag name="TRANSPARENCY" val="True"/>
  <p:tag name="FILENAME" val=""/>
  <p:tag name="INPUTTYPE" val="0"/>
  <p:tag name="LATEXENGINEID" val="0"/>
  <p:tag name="TEMPFOLDER" val="c:\tmp\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742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\cos $~在区间~$[0,\pi]$~上是减函数&#10;\end{document}"/>
  <p:tag name="IGUANATEXSIZE" val="24"/>
  <p:tag name="IGUANATEXCURSOR" val="206"/>
  <p:tag name="TRANSPARENCY" val="True"/>
  <p:tag name="FILENAME" val=""/>
  <p:tag name="INPUTTYPE" val="0"/>
  <p:tag name="LATEXENGINEID" val="0"/>
  <p:tag name="TEMPFOLDER" val="c:\tmp\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986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sin\theta=\cos\left(\frac{\pi}{2}-\theta\right)$&#10;\end{document}"/>
  <p:tag name="IGUANATEXSIZE" val="24"/>
  <p:tag name="IGUANATEXCURSOR" val="213"/>
  <p:tag name="TRANSPARENCY" val="True"/>
  <p:tag name="FILENAME" val=""/>
  <p:tag name="INPUTTYPE" val="0"/>
  <p:tag name="LATEXENGINEID" val="0"/>
  <p:tag name="TEMPFOLDER" val="c:\tmp\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5"/>
  <p:tag name="ORIGINALWIDTH" val="892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-\frac{\pi}{2}&lt;\frac{\pi}{2}-\theta&lt;\frac{\pi}{2}$&#10;\end{document}"/>
  <p:tag name="IGUANATEXSIZE" val="24"/>
  <p:tag name="IGUANATEXCURSOR" val="182"/>
  <p:tag name="TRANSPARENCY" val="True"/>
  <p:tag name="FILENAME" val=""/>
  <p:tag name="INPUTTYPE" val="0"/>
  <p:tag name="LATEXENGINEID" val="0"/>
  <p:tag name="TEMPFOLDER" val="c:\tmp\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1869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\sin $~在区间&#10;~$[-\frac{\pi}{2},\frac{\pi}{2}]$~上是增函数&#10;\end{document}"/>
  <p:tag name="IGUANATEXSIZE" val="24"/>
  <p:tag name="IGUANATEXCURSOR" val="231"/>
  <p:tag name="TRANSPARENCY" val="True"/>
  <p:tag name="FILENAME" val=""/>
  <p:tag name="INPUTTYPE" val="0"/>
  <p:tag name="LATEXENGINEID" val="0"/>
  <p:tag name="TEMPFOLDER" val="c:\tmp\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986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sin\theta=\cos\left(\frac{\pi}{2}-\theta\right)$&#10;\end{document}"/>
  <p:tag name="IGUANATEXSIZE" val="24"/>
  <p:tag name="IGUANATEXCURSOR" val="213"/>
  <p:tag name="TRANSPARENCY" val="True"/>
  <p:tag name="FILENAME" val=""/>
  <p:tag name="INPUTTYPE" val="0"/>
  <p:tag name="LATEXENGINEID" val="0"/>
  <p:tag name="TEMPFOLDER" val="c:\tmp\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982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\bf 三角函数的单调性&#10;\end{document}"/>
  <p:tag name="IGUANATEXSIZE" val="24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3764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三角函数是周期函数，所以不是单射，因而不可能有整体上的反函数。&#10;&#10;\end{document}"/>
  <p:tag name="IGUANATEXSIZE" val="24"/>
  <p:tag name="IGUANATEXCURSOR" val="204"/>
  <p:tag name="TRANSPARENCY" val="True"/>
  <p:tag name="FILENAME" val=""/>
  <p:tag name="INPUTTYPE" val="0"/>
  <p:tag name="LATEXENGINEID" val="0"/>
  <p:tag name="TEMPFOLDER" val="c:\tmp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2520"/>
  <p:tag name="OUTPUTDPI" val="1200"/>
  <p:tag name="LATEXADDIN" val="\documentclass{article}&#10;\usepackage{amsmath,amsfonts,xcolor,amsthm,mathrsfs}&#10;\usepackage[UTF8]{ctex}&#10;\pagestyle{empty}&#10;\renewcommand{\proofname}{\bf 证明}&#10;\begin{document}&#10;&#10;在一个区间上严格单调，所以可以定义反函数。&#10;\end{document}"/>
  <p:tag name="IGUANATEXSIZE" val="24"/>
  <p:tag name="IGUANATEXCURSOR" val="186"/>
  <p:tag name="TRANSPARENCY" val="True"/>
  <p:tag name="FILENAME" val=""/>
  <p:tag name="INPUTTYPE" val="0"/>
  <p:tag name="LATEXENGINEID" val="0"/>
  <p:tag name="TEMPFOLDER" val="c:\t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2117.25"/>
  <p:tag name="OUTPUTDPI" val="1200"/>
  <p:tag name="LATEXADDIN" val="\documentclass{article}&#10;\usepackage{amsmath,amsfonts,color,amsthm}&#10;\usepackage[UTF8]{ctex}&#10;\pagestyle{empty}&#10;\renewcommand{\proofname}{\bf 证明}&#10;\begin{document}&#10;&#10;&#10;&#10;~$A=\{z\in\mathbb{R}|z&gt;0, z^n&lt;y\}$~非空有上界，&#10;\end{document}"/>
  <p:tag name="IGUANATEXSIZE" val="24"/>
  <p:tag name="IGUANATEXCURSOR" val="204"/>
  <p:tag name="TRANSPARENCY" val="True"/>
  <p:tag name="FILENAME" val=""/>
  <p:tag name="INPUTTYPE" val="0"/>
  <p:tag name="LATEXENGINEID" val="0"/>
  <p:tag name="TEMPFOLDER" val="c:\tmp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1751.25"/>
  <p:tag name="OUTPUTDPI" val="1200"/>
  <p:tag name="LATEXADDIN" val="\documentclass{article}&#10;\usepackage{amsmath,amsfonts,xcolor,amsthm,mathrsfs}&#10;\usepackage[UTF8]{ctex}&#10;\pagestyle{empty}&#10;\renewcommand{\proofname}{\bf 证明}&#10;\begin{document}&#10;反正弦~$\arcsin:[-1,1]\to[-\frac{\pi}{2},\frac{\pi}{2}]$&#10;\end{document}"/>
  <p:tag name="IGUANATEXSIZE" val="24"/>
  <p:tag name="IGUANATEXCURSOR" val="217"/>
  <p:tag name="TRANSPARENCY" val="True"/>
  <p:tag name="FILENAME" val=""/>
  <p:tag name="INPUTTYPE" val="0"/>
  <p:tag name="LATEXENGINEID" val="0"/>
  <p:tag name="TEMPFOLDER" val="c:\tmp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25"/>
  <p:tag name="ORIGINALWIDTH" val="2005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sin|_{[-\frac{\pi}{2},\frac{\pi}{2}]}$~为什么映满了区间~$[-1,1]$？&#10;\end{document}"/>
  <p:tag name="IGUANATEXSIZE" val="24"/>
  <p:tag name="IGUANATEXCURSOR" val="227"/>
  <p:tag name="TRANSPARENCY" val="True"/>
  <p:tag name="FILENAME" val=""/>
  <p:tag name="INPUTTYPE" val="0"/>
  <p:tag name="LATEXENGINEID" val="0"/>
  <p:tag name="TEMPFOLDER" val="c:\tmp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2050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反函数~$f^{-1}$~的定义域~$=$~函数~$f$~的值域&#10;\end{document}"/>
  <p:tag name="IGUANATEXSIZE" val="24"/>
  <p:tag name="IGUANATEXCURSOR" val="193"/>
  <p:tag name="TRANSPARENCY" val="True"/>
  <p:tag name="FILENAME" val=""/>
  <p:tag name="INPUTTYPE" val="0"/>
  <p:tag name="LATEXENGINEID" val="0"/>
  <p:tag name="TEMPFOLDER" val="c:\tmp\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1623.75"/>
  <p:tag name="OUTPUTDPI" val="1200"/>
  <p:tag name="LATEXADDIN" val="\documentclass{article}&#10;\usepackage{amsmath,amsfonts,xcolor,amsthm,mathrsfs}&#10;\usepackage[UTF8]{ctex}&#10;\pagestyle{empty}&#10;\renewcommand{\proofname}{\bf 证明}&#10;\begin{document}&#10;反余弦~$\arccos:[-1,1]\to[0,\pi]$&#10;\end{document}"/>
  <p:tag name="IGUANATEXSIZE" val="24"/>
  <p:tag name="IGUANATEXCURSOR" val="198"/>
  <p:tag name="TRANSPARENCY" val="True"/>
  <p:tag name="FILENAME" val=""/>
  <p:tag name="INPUTTYPE" val="0"/>
  <p:tag name="LATEXENGINEID" val="0"/>
  <p:tag name="TEMPFOLDER" val="c:\tmp\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7"/>
  <p:tag name="ORIGINALWIDTH" val="1884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cos|_{[0,\pi]}$~为什么映满了区间~$[-1,1]$？&#10;\end{document}"/>
  <p:tag name="IGUANATEXSIZE" val="24"/>
  <p:tag name="IGUANATEXCURSOR" val="197"/>
  <p:tag name="TRANSPARENCY" val="True"/>
  <p:tag name="FILENAME" val=""/>
  <p:tag name="INPUTTYPE" val="0"/>
  <p:tag name="LATEXENGINEID" val="0"/>
  <p:tag name="TEMPFOLDER" val="c:\tmp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5"/>
  <p:tag name="ORIGINALWIDTH" val="744"/>
  <p:tag name="OUTPUTDPI" val="1200"/>
  <p:tag name="LATEXADDIN" val="\documentclass{article}&#10;\usepackage{amsmath,amsfonts,xcolor,amsthm,mathrsfs}&#10;\usepackage[UTF8]{ctex}&#10;\pagestyle{empty}&#10;\renewcommand{\proofname}{\bf 证明}&#10;\begin{document}&#10;&#10;反正切~$\arctan$&#10;\end{document}"/>
  <p:tag name="IGUANATEXSIZE" val="24"/>
  <p:tag name="IGUANATEXCURSOR" val="171"/>
  <p:tag name="TRANSPARENCY" val="True"/>
  <p:tag name="FILENAME" val=""/>
  <p:tag name="INPUTTYPE" val="0"/>
  <p:tag name="LATEXENGINEID" val="0"/>
  <p:tag name="TEMPFOLDER" val="c:\tmp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"/>
  <p:tag name="ORIGINALWIDTH" val="1902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tan|_{[-\frac{\pi}{2},\frac{\pi}{2}]}$~为什么映满了实数集~$\mathbb{R}$？&#10;\end{document}"/>
  <p:tag name="IGUANATEXSIZE" val="24"/>
  <p:tag name="IGUANATEXCURSOR" val="233"/>
  <p:tag name="TRANSPARENCY" val="True"/>
  <p:tag name="FILENAME" val=""/>
  <p:tag name="INPUTTYPE" val="0"/>
  <p:tag name="LATEXENGINEID" val="0"/>
  <p:tag name="TEMPFOLDER" val="c:\tmp\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2.25"/>
  <p:tag name="ORIGINALWIDTH" val="1731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{\bf 基本初等函数}：&#10;\begin{itemize}&#10;\item 常值函数&#10;\item 恒同函数~$\mathrm{id}(x)=x$&#10;\item 指数函数、对数函数、幂函数&#10;\item  三角函数与反三角函数&#10;\end{itemize}&#10;\end{document}"/>
  <p:tag name="IGUANATEXSIZE" val="24"/>
  <p:tag name="IGUANATEXCURSOR" val="183"/>
  <p:tag name="TRANSPARENCY" val="True"/>
  <p:tag name="FILENAME" val=""/>
  <p:tag name="INPUTTYPE" val="0"/>
  <p:tag name="LATEXENGINEID" val="0"/>
  <p:tag name="TEMPFOLDER" val="c:\tmp\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5"/>
  <p:tag name="ORIGINALWIDTH" val="981"/>
  <p:tag name="OUTPUTDPI" val="1200"/>
  <p:tag name="LATEXADDIN" val="\documentclass{article}&#10;\usepackage{amsmath,amsfonts,xcolor,amsthm,mathrsfs}&#10;\usepackage[UTF8]{ctex}&#10;\pagestyle{empty}&#10;\renewcommand{\proofname}{\bf 证明}&#10;\begin{document}&#10;&#10;多项式、有理分式&#10;\end{document}"/>
  <p:tag name="IGUANATEXSIZE" val="24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242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sin\frac{1}{x}$&#10;\end{document}"/>
  <p:tag name="IGUANATEXSIZE" val="24"/>
  <p:tag name="IGUANATEXCURSOR" val="186"/>
  <p:tag name="TRANSPARENCY" val="True"/>
  <p:tag name="FILENAME" val=""/>
  <p:tag name="INPUTTYPE" val="0"/>
  <p:tag name="LATEXENGINEID" val="0"/>
  <p:tag name="TEMPFOLDER" val="c:\t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8.75"/>
  <p:tag name="ORIGINALWIDTH" val="363.7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$x^n=y$&#10;&#10;&#10;\end{document}"/>
  <p:tag name="IGUANATEXSIZE" val="24"/>
  <p:tag name="IGUANATEXCURSOR" val="175"/>
  <p:tag name="TRANSPARENCY" val="True"/>
  <p:tag name="FILENAME" val=""/>
  <p:tag name="INPUTTYPE" val="0"/>
  <p:tag name="LATEXENGINEID" val="0"/>
  <p:tag name="TEMPFOLDER" val="c:\tmp\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2.5"/>
  <p:tag name="ORIGINALWIDTH" val="2952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\noindent {\bf 初等函数}：有限多个基本初等函数经过&#10;\begin{itemize}&#10;\item 有限多次四则运算&#10;\item 有限多次复合：\\&#10;$f_m\circ f_{m-1}\circ \cdots\circ f_1(x)&#10;=f_m(f_{m-1}(\cdots f_1(x)\cdots))$&#10;\end{itemize}&#10;得到的函数&#10;\end{document}"/>
  <p:tag name="IGUANATEXSIZE" val="24"/>
  <p:tag name="IGUANATEXCURSOR" val="191"/>
  <p:tag name="TRANSPARENCY" val="True"/>
  <p:tag name="FILENAME" val=""/>
  <p:tag name="INPUTTYPE" val="0"/>
  <p:tag name="LATEXENGINEID" val="0"/>
  <p:tag name="TEMPFOLDER" val="c:\tmp\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222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sqrt{x^2}$&#10;\end{document}"/>
  <p:tag name="IGUANATEXSIZE" val="24"/>
  <p:tag name="IGUANATEXCURSOR" val="181"/>
  <p:tag name="TRANSPARENCY" val="True"/>
  <p:tag name="FILENAME" val=""/>
  <p:tag name="INPUTTYPE" val="0"/>
  <p:tag name="LATEXENGINEID" val="0"/>
  <p:tag name="TEMPFOLDER" val="c:\tmp\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11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|x|$&#10;\end{document}"/>
  <p:tag name="IGUANATEXSIZE" val="24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72.75"/>
  <p:tag name="ORIGINALWIDTH" val="1263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mathrm{sgn}(x)=\begin{cases}&#10;1, &amp; x&gt;0;\\&#10;0, &amp; x=0;\\&#10;-1, &amp; x&lt;0.&#10;\end{cases}$&#10;\end{document}"/>
  <p:tag name="IGUANATEXSIZE" val="24"/>
  <p:tag name="IGUANATEXCURSOR" val="184"/>
  <p:tag name="TRANSPARENCY" val="True"/>
  <p:tag name="FILENAME" val=""/>
  <p:tag name="INPUTTYPE" val="0"/>
  <p:tag name="LATEXENGINEID" val="0"/>
  <p:tag name="TEMPFOLDER" val="c:\tmp\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5"/>
  <p:tag name="ORIGINALWIDTH" val="1904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1+x^2+\dfrac{x^4}{2}+\dfrac{x^6}{6}+\cdots+\dfrac{x^{2n}}{n!}+\cdots$&#10;\end{document}"/>
  <p:tag name="IGUANATEXSIZE" val="24"/>
  <p:tag name="IGUANATEXCURSOR" val="217"/>
  <p:tag name="TRANSPARENCY" val="True"/>
  <p:tag name="FILENAME" val=""/>
  <p:tag name="INPUTTYPE" val="0"/>
  <p:tag name="LATEXENGINEID" val="0"/>
  <p:tag name="TEMPFOLDER" val="c:\tmp\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1236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D(x)=\begin{cases}1, &amp; x\in\mathbb{Q};\\ 0, &amp; x\in\mathbb{R}\backslash\mathbb{Q}\end{cases}$&#10;\end{document}"/>
  <p:tag name="IGUANATEXSIZE" val="24"/>
  <p:tag name="IGUANATEXCURSOR" val="252"/>
  <p:tag name="TRANSPARENCY" val="True"/>
  <p:tag name="FILENAME" val=""/>
  <p:tag name="INPUTTYPE" val="0"/>
  <p:tag name="LATEXENGINEID" val="0"/>
  <p:tag name="TEMPFOLDER" val="c:\tmp\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921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哪些是初等函数？&#10;\end{document}"/>
  <p:tag name="IGUANATEXSIZE" val="24"/>
  <p:tag name="IGUANATEXCURSOR" val="194"/>
  <p:tag name="TRANSPARENCY" val="True"/>
  <p:tag name="FILENAME" val=""/>
  <p:tag name="INPUTTYPE" val="0"/>
  <p:tag name="LATEXENGINEID" val="0"/>
  <p:tag name="TEMPFOLDER" val="c:\tmp\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3447"/>
  <p:tag name="OUTPUTDPI" val="1200"/>
  <p:tag name="LATEXADDIN" val="\documentclass{article}&#10;\usepackage{amsmath,amsfonts,xcolor,amsthm}&#10;\usepackage[UTF8]{ctex}&#10;\pagestyle{empty}&#10;\renewcommand{\proofname}{\bf 证明}&#10;\begin{document}&#10;&#10;自然数的构造：&#10;$\emptyset,\quad\{\emptyset\},\quad&#10;\{\emptyset,\{\emptyset\}\},\quad\ldots,\quad A, &#10;\quad A\cup\{A\},\quad\ldots$&#10;&#10;\end{document}"/>
  <p:tag name="IGUANATEXSIZE" val="28"/>
  <p:tag name="IGUANATEXCURSOR" val="267"/>
  <p:tag name="TRANSPARENCY" val="True"/>
  <p:tag name="FILENAME" val=""/>
  <p:tag name="INPUTTYPE" val="0"/>
  <p:tag name="LATEXENGINEID" val="0"/>
  <p:tag name="TEMPFOLDER" val="c:\tmp\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5.75"/>
  <p:tag name="ORIGINALWIDTH" val="3330.75"/>
  <p:tag name="OUTPUTDPI" val="1200"/>
  <p:tag name="LATEXADDIN" val="\documentclass{article}&#10;\usepackage{amsmath,amsfonts,xcolor,amsthm}&#10;\usepackage[UTF8]{ctex}&#10;\pagestyle{empty}&#10;\renewcommand{\proofname}{\bf 证明}&#10;\begin{document}&#10;&#10;整数、有理数的构造：&#10;$a-b$（$a,b\in\mathbb{N}$）、$\dfrac{m}{n}$（$m\in\mathbb{Z},n\in\mathbb{N}^*$）\end{document}"/>
  <p:tag name="IGUANATEXSIZE" val="28"/>
  <p:tag name="IGUANATEXCURSOR" val="248"/>
  <p:tag name="TRANSPARENCY" val="True"/>
  <p:tag name="FILENAME" val=""/>
  <p:tag name="INPUTTYPE" val="0"/>
  <p:tag name="LATEXENGINEID" val="0"/>
  <p:tag name="TEMPFOLDER" val="c:\tmp\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5"/>
  <p:tag name="ORIGINALWIDTH" val="3576.75"/>
  <p:tag name="OUTPUTDPI" val="1200"/>
  <p:tag name="LATEXADDIN" val="\documentclass{article}&#10;\usepackage{amsmath,amsfonts,xcolor,amsthm}&#10;\usepackage[UTF8]{ctex}&#10;\pagestyle{empty}&#10;\renewcommand{\proofname}{\bf 证明}&#10;\begin{document}&#10;&#10;Dedkind分割：&#10;$\mathbb{Q}=A\cup B$（$A,B\ne\emptyset$），$\forall a\in A,\forall b\in B\Longrightarrow a&lt;b$&#10;&#10;\end{document}"/>
  <p:tag name="IGUANATEXSIZE" val="28"/>
  <p:tag name="IGUANATEXCURSOR" val="237"/>
  <p:tag name="TRANSPARENCY" val="True"/>
  <p:tag name="FILENAME" val=""/>
  <p:tag name="INPUTTYPE" val="0"/>
  <p:tag name="LATEXENGINEID" val="0"/>
  <p:tag name="TEMPFOLDER" val="c:\t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2.75"/>
  <p:tag name="ORIGINALWIDTH" val="4282.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函数~$x^n$~关于变量~$x$~是区间~$(0,+\infty)$~到区间~$(0,+\infty)$~的严格增的满射（从而是一一对应）。&#10;&#10;\noindent 它的反函数~$x^\frac{1}{n}$~也是区间~$(0,+\infty)$~到区间~$(0,+\infty)$~的严格增的满射。&#10;&#10;&#10;&#10;\end{document}"/>
  <p:tag name="IGUANATEXSIZE" val="24"/>
  <p:tag name="IGUANATEXCURSOR" val="262"/>
  <p:tag name="TRANSPARENCY" val="True"/>
  <p:tag name="FILENAME" val=""/>
  <p:tag name="INPUTTYPE" val="0"/>
  <p:tag name="LATEXENGINEID" val="0"/>
  <p:tag name="TEMPFOLDER" val="c:\tmp\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1599.75"/>
  <p:tag name="OUTPUTDPI" val="1200"/>
  <p:tag name="LATEXADDIN" val="\documentclass{article}&#10;\usepackage{amsmath,amsfonts,xcolor,amsthm}&#10;\usepackage[UTF8]{ctex}&#10;\pagestyle{empty}&#10;\renewcommand{\proofname}{\bf 证明}&#10;\begin{document}&#10;&#10;$A=\{r\in\mathbb{Q}|r\le 0,\text{或~}r^2&lt;2\}$，&#10;&#10;\end{document}"/>
  <p:tag name="IGUANATEXSIZE" val="28"/>
  <p:tag name="IGUANATEXCURSOR" val="197"/>
  <p:tag name="TRANSPARENCY" val="True"/>
  <p:tag name="FILENAME" val=""/>
  <p:tag name="INPUTTYPE" val="0"/>
  <p:tag name="LATEXENGINEID" val="0"/>
  <p:tag name="TEMPFOLDER" val="c:\tmp\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1982.25"/>
  <p:tag name="OUTPUTDPI" val="1200"/>
  <p:tag name="LATEXADDIN" val="\documentclass{article}&#10;\usepackage{amsmath,amsfonts,xcolor,amsthm}&#10;\usepackage[UTF8]{ctex}&#10;\pagestyle{empty}&#10;\renewcommand{\proofname}{\bf 证明}&#10;\begin{document}&#10;&#10;$B=\mathbb{Q}\backslash A=\{r\in\mathbb{Q}|r&gt;0,\text{且~}r^2&gt;2\}$&#10;&#10;\end{document}"/>
  <p:tag name="IGUANATEXSIZE" val="28"/>
  <p:tag name="IGUANATEXCURSOR" val="217"/>
  <p:tag name="TRANSPARENCY" val="True"/>
  <p:tag name="FILENAME" val=""/>
  <p:tag name="INPUTTYPE" val="0"/>
  <p:tag name="LATEXENGINEID" val="0"/>
  <p:tag name="TEMPFOLDER" val="c:\tmp\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5"/>
  <p:tag name="ORIGINALWIDTH" val="361.5"/>
  <p:tag name="OUTPUTDPI" val="1200"/>
  <p:tag name="LATEXADDIN" val="\documentclass{article}&#10;\usepackage{amsmath,amsfonts,xcolor,amsthm}&#10;\usepackage[UTF8]{ctex}&#10;\pagestyle{empty}&#10;\renewcommand{\proofname}{\bf 证明}&#10;\begin{document}&#10;&#10;$r_1+r_2$&#10;\end{document}"/>
  <p:tag name="IGUANATEXSIZE" val="24"/>
  <p:tag name="IGUANATEXCURSOR" val="170"/>
  <p:tag name="TRANSPARENCY" val="True"/>
  <p:tag name="FILENAME" val=""/>
  <p:tag name="INPUTTYPE" val="0"/>
  <p:tag name="LATEXENGINEID" val="0"/>
  <p:tag name="TEMPFOLDER" val="c:\tmp\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3.5"/>
  <p:tag name="ORIGINALWIDTH" val="97.5"/>
  <p:tag name="OUTPUTDPI" val="1200"/>
  <p:tag name="LATEXADDIN" val="\documentclass{article}&#10;\usepackage{amsmath,amsfonts,xcolor,amsthm}&#10;\usepackage[UTF8]{ctex}&#10;\pagestyle{empty}&#10;\renewcommand{\proofname}{\bf 证明}&#10;\begin{document}&#10;&#10;$r_2$&#10;\end{document}"/>
  <p:tag name="IGUANATEXSIZE" val="24"/>
  <p:tag name="IGUANATEXCURSOR" val="163"/>
  <p:tag name="TRANSPARENCY" val="True"/>
  <p:tag name="FILENAME" val=""/>
  <p:tag name="INPUTTYPE" val="0"/>
  <p:tag name="LATEXENGINEID" val="0"/>
  <p:tag name="TEMPFOLDER" val="c:\tmp\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3.5"/>
  <p:tag name="ORIGINALWIDTH" val="94.5"/>
  <p:tag name="OUTPUTDPI" val="1200"/>
  <p:tag name="LATEXADDIN" val="\documentclass{article}&#10;\usepackage{amsmath,amsfonts,xcolor,amsthm}&#10;\usepackage[UTF8]{ctex}&#10;\pagestyle{empty}&#10;\renewcommand{\proofname}{\bf 证明}&#10;\begin{document}&#10;&#10;$r_1$&#10;\end{document}"/>
  <p:tag name="IGUANATEXSIZE" val="24"/>
  <p:tag name="IGUANATEXCURSOR" val="166"/>
  <p:tag name="TRANSPARENCY" val="True"/>
  <p:tag name="FILENAME" val=""/>
  <p:tag name="INPUTTYPE" val="0"/>
  <p:tag name="LATEXENGINEID" val="0"/>
  <p:tag name="TEMPFOLDER" val="c:\tmp\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90"/>
  <p:tag name="OUTPUTDPI" val="1200"/>
  <p:tag name="LATEXADDIN" val="\documentclass{article}&#10;\usepackage{amsmath,amsfonts,xcolor,amsthm}&#10;\usepackage[UTF8]{ctex}&#10;\pagestyle{empty}&#10;\renewcommand{\proofname}{\bf 证明}&#10;\begin{document}&#10;\color{white}$P$&#10;\end{document}"/>
  <p:tag name="IGUANATEXSIZE" val="28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171"/>
  <p:tag name="OUTPUTDPI" val="1200"/>
  <p:tag name="LATEXADDIN" val="\documentclass{article}&#10;\usepackage{amsmath,amsfonts,xcolor,amsthm}&#10;\usepackage[UTF8]{ctex}&#10;\pagestyle{empty}&#10;\renewcommand{\proofname}{\bf 证明}&#10;\begin{document}&#10;&#10;$\neg P$&#10;\end{document}"/>
  <p:tag name="IGUANATEXSIZE" val="28"/>
  <p:tag name="IGUANATEXCURSOR" val="169"/>
  <p:tag name="TRANSPARENCY" val="True"/>
  <p:tag name="FILENAME" val=""/>
  <p:tag name="INPUTTYPE" val="0"/>
  <p:tag name="LATEXENGINEID" val="0"/>
  <p:tag name="TEMPFOLDER" val="c:\tmp\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171"/>
  <p:tag name="OUTPUTDPI" val="1200"/>
  <p:tag name="LATEXADDIN" val="\documentclass{article}&#10;\usepackage{amsmath,amsfonts,xcolor,amsthm}&#10;\usepackage[UTF8]{ctex}&#10;\pagestyle{empty}&#10;\renewcommand{\proofname}{\bf 证明}&#10;\begin{document}&#10;&#10;$\neg P$&#10;\end{document}"/>
  <p:tag name="IGUANATEXSIZE" val="32"/>
  <p:tag name="IGUANATEXCURSOR" val="169"/>
  <p:tag name="TRANSPARENCY" val="True"/>
  <p:tag name="FILENAME" val=""/>
  <p:tag name="INPUTTYPE" val="0"/>
  <p:tag name="LATEXENGINEID" val="0"/>
  <p:tag name="TEMPFOLDER" val="c:\tmp\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614.25"/>
  <p:tag name="OUTPUTDPI" val="1200"/>
  <p:tag name="LATEXADDIN" val="\documentclass{article}&#10;\usepackage{amsmath,amsfonts,xcolor,amsthm}&#10;\usepackage[UTF8]{ctex}&#10;\pagestyle{empty}&#10;\renewcommand{\proofname}{\bf 证明}&#10;\begin{document}&#10;&#10;$\neg(\neg P)=P$&#10;\end{document}"/>
  <p:tag name="IGUANATEXSIZE" val="32"/>
  <p:tag name="IGUANATEXCURSOR" val="177"/>
  <p:tag name="TRANSPARENCY" val="True"/>
  <p:tag name="FILENAME" val=""/>
  <p:tag name="INPUTTYPE" val="0"/>
  <p:tag name="LATEXENGINEID" val="0"/>
  <p:tag name="TEMPFOLDER" val="c:\tmp\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323.25"/>
  <p:tag name="OUTPUTDPI" val="1200"/>
  <p:tag name="LATEXADDIN" val="\documentclass{article}&#10;\usepackage{amsmath,amsfonts,xcolor,amsthm}&#10;\usepackage[UTF8]{ctex}&#10;\pagestyle{empty}&#10;\renewcommand{\proofname}{\bf 证明}&#10;\begin{document}&#10;&#10;$P \wedge Q$&#10;\end{document}"/>
  <p:tag name="IGUANATEXSIZE" val="32"/>
  <p:tag name="IGUANATEXCURSOR" val="171"/>
  <p:tag name="TRANSPARENCY" val="True"/>
  <p:tag name="FILENAME" val=""/>
  <p:tag name="INPUTTYPE" val="0"/>
  <p:tag name="LATEXENGINEID" val="0"/>
  <p:tag name="TEMPFOLDER" val="c:\t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3275.2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$\forall a&gt;0$，$\forall n\in\mathbb{N}^*$，$\forall m\in\mathbb{Z}$，&#10;方程~$x^n=a^m$~存在唯一正数解。&#10;\end{document}"/>
  <p:tag name="IGUANATEXSIZE" val="24"/>
  <p:tag name="IGUANATEXCURSOR" val="243"/>
  <p:tag name="TRANSPARENCY" val="True"/>
  <p:tag name="FILENAME" val=""/>
  <p:tag name="INPUTTYPE" val="0"/>
  <p:tag name="LATEXENGINEID" val="0"/>
  <p:tag name="TEMPFOLDER" val="c:\tmp\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354.5"/>
  <p:tag name="OUTPUTDPI" val="1200"/>
  <p:tag name="LATEXADDIN" val="\documentclass{article}&#10;\usepackage{amsmath,amsfonts,xcolor,amsthm}&#10;\usepackage[UTF8]{ctex}&#10;\pagestyle{empty}&#10;\renewcommand{\proofname}{\bf 证明}&#10;\begin{document}&#10;&#10;$\neg(P \wedge Q)=(\neg P) \vee (\neg Q)$&#10;\end{document}"/>
  <p:tag name="IGUANATEXSIZE" val="32"/>
  <p:tag name="IGUANATEXCURSOR" val="202"/>
  <p:tag name="TRANSPARENCY" val="True"/>
  <p:tag name="FILENAME" val=""/>
  <p:tag name="INPUTTYPE" val="0"/>
  <p:tag name="LATEXENGINEID" val="0"/>
  <p:tag name="TEMPFOLDER" val="c:\tmp\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354.5"/>
  <p:tag name="OUTPUTDPI" val="1200"/>
  <p:tag name="LATEXADDIN" val="\documentclass{article}&#10;\usepackage{amsmath,amsfonts,xcolor,amsthm}&#10;\usepackage[UTF8]{ctex}&#10;\pagestyle{empty}&#10;\renewcommand{\proofname}{\bf 证明}&#10;\begin{document}&#10;&#10;$\neg(P \vee Q)=(\neg P) \wedge (\neg Q)$&#10;\end{document}"/>
  <p:tag name="IGUANATEXSIZE" val="32"/>
  <p:tag name="IGUANATEXCURSOR" val="193"/>
  <p:tag name="TRANSPARENCY" val="True"/>
  <p:tag name="FILENAME" val=""/>
  <p:tag name="INPUTTYPE" val="0"/>
  <p:tag name="LATEXENGINEID" val="0"/>
  <p:tag name="TEMPFOLDER" val="c:\tmp\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323.25"/>
  <p:tag name="OUTPUTDPI" val="1200"/>
  <p:tag name="LATEXADDIN" val="\documentclass{article}&#10;\usepackage{amsmath,amsfonts,xcolor,amsthm}&#10;\usepackage[UTF8]{ctex}&#10;\pagestyle{empty}&#10;\renewcommand{\proofname}{\bf 证明}&#10;\begin{document}&#10;&#10;$P \vee Q$&#10;\end{document}"/>
  <p:tag name="IGUANATEXSIZE" val="32"/>
  <p:tag name="IGUANATEXCURSOR" val="169"/>
  <p:tag name="TRANSPARENCY" val="True"/>
  <p:tag name="FILENAME" val=""/>
  <p:tag name="INPUTTYPE" val="0"/>
  <p:tag name="LATEXENGINEID" val="0"/>
  <p:tag name="TEMPFOLDER" val="c:\tmp\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323.25"/>
  <p:tag name="OUTPUTDPI" val="1200"/>
  <p:tag name="LATEXADDIN" val="\documentclass{article}&#10;\usepackage{amsmath,amsfonts,xcolor,amsthm}&#10;\usepackage[UTF8]{ctex}&#10;\pagestyle{empty}&#10;\renewcommand{\proofname}{\bf 证明}&#10;\begin{document}&#10;&#10;\color{white}$P \wedge Q$&#10;\end{document}"/>
  <p:tag name="IGUANATEXSIZE" val="32"/>
  <p:tag name="IGUANATEXCURSOR" val="175"/>
  <p:tag name="TRANSPARENCY" val="True"/>
  <p:tag name="FILENAME" val=""/>
  <p:tag name="INPUTTYPE" val="0"/>
  <p:tag name="LATEXENGINEID" val="0"/>
  <p:tag name="TEMPFOLDER" val="c:\tmp\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323.25"/>
  <p:tag name="OUTPUTDPI" val="1200"/>
  <p:tag name="LATEXADDIN" val="\documentclass{article}&#10;\usepackage{amsmath,amsfonts,xcolor,amsthm}&#10;\usepackage[UTF8]{ctex}&#10;\pagestyle{empty}&#10;\renewcommand{\proofname}{\bf 证明}&#10;\begin{document}&#10;&#10;\color{white}$P \vee Q$&#10;\end{document}"/>
  <p:tag name="IGUANATEXSIZE" val="32"/>
  <p:tag name="IGUANATEXCURSOR" val="182"/>
  <p:tag name="TRANSPARENCY" val="True"/>
  <p:tag name="FILENAME" val=""/>
  <p:tag name="INPUTTYPE" val="0"/>
  <p:tag name="LATEXENGINEID" val="0"/>
  <p:tag name="TEMPFOLDER" val="c:\tmp\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90"/>
  <p:tag name="OUTPUTDPI" val="1200"/>
  <p:tag name="LATEXADDIN" val="\documentclass{article}&#10;\usepackage{amsmath,amsfonts,xcolor,amsthm}&#10;\usepackage[UTF8]{ctex}&#10;\pagestyle{empty}&#10;\renewcommand{\proofname}{\bf 证明}&#10;\begin{document}&#10;&#10;\color{white}$P$&#10;\end{document}"/>
  <p:tag name="IGUANATEXSIZE" val="32"/>
  <p:tag name="IGUANATEXCURSOR" val="177"/>
  <p:tag name="TRANSPARENCY" val="True"/>
  <p:tag name="FILENAME" val=""/>
  <p:tag name="INPUTTYPE" val="0"/>
  <p:tag name="LATEXENGINEID" val="0"/>
  <p:tag name="TEMPFOLDER" val="c:\tmp\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86.25"/>
  <p:tag name="OUTPUTDPI" val="1200"/>
  <p:tag name="LATEXADDIN" val="\documentclass{article}&#10;\usepackage{amsmath,amsfonts,xcolor,amsthm}&#10;\usepackage[UTF8]{ctex}&#10;\pagestyle{empty}&#10;\renewcommand{\proofname}{\bf 证明}&#10;\begin{document}&#10;&#10;$Q$&#10;\end{document}"/>
  <p:tag name="IGUANATEXSIZE" val="32"/>
  <p:tag name="IGUANATEXCURSOR" val="164"/>
  <p:tag name="TRANSPARENCY" val="True"/>
  <p:tag name="FILENAME" val=""/>
  <p:tag name="INPUTTYPE" val="0"/>
  <p:tag name="LATEXENGINEID" val="0"/>
  <p:tag name="TEMPFOLDER" val="c:\tmp\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86.25"/>
  <p:tag name="OUTPUTDPI" val="1200"/>
  <p:tag name="LATEXADDIN" val="\documentclass{article}&#10;\usepackage{amsmath,amsfonts,xcolor,amsthm}&#10;\usepackage[UTF8]{ctex}&#10;\pagestyle{empty}&#10;\renewcommand{\proofname}{\bf 证明}&#10;\begin{document}&#10;&#10;$Q$&#10;\end{document}"/>
  <p:tag name="IGUANATEXSIZE" val="32"/>
  <p:tag name="IGUANATEXCURSOR" val="164"/>
  <p:tag name="TRANSPARENCY" val="True"/>
  <p:tag name="FILENAME" val=""/>
  <p:tag name="INPUTTYPE" val="0"/>
  <p:tag name="LATEXENGINEID" val="0"/>
  <p:tag name="TEMPFOLDER" val="c:\tmp\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90"/>
  <p:tag name="OUTPUTDPI" val="1200"/>
  <p:tag name="LATEXADDIN" val="\documentclass{article}&#10;\usepackage{amsmath,amsfonts,xcolor,amsthm}&#10;\usepackage[UTF8]{ctex}&#10;\pagestyle{empty}&#10;\renewcommand{\proofname}{\bf 证明}&#10;\begin{document}&#10;&#10;\color{white}$P$&#10;\end{document}"/>
  <p:tag name="IGUANATEXSIZE" val="32"/>
  <p:tag name="IGUANATEXCURSOR" val="177"/>
  <p:tag name="TRANSPARENCY" val="True"/>
  <p:tag name="FILENAME" val=""/>
  <p:tag name="INPUTTYPE" val="0"/>
  <p:tag name="LATEXENGINEID" val="0"/>
  <p:tag name="TEMPFOLDER" val="c:\tmp\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454.5"/>
  <p:tag name="OUTPUTDPI" val="1200"/>
  <p:tag name="LATEXADDIN" val="\documentclass{article}&#10;\usepackage{amsmath,amsfonts,xcolor,amsthm}&#10;\usepackage[UTF8]{ctex}&#10;\pagestyle{empty}&#10;\renewcommand{\proofname}{\bf 证明}&#10;\begin{document}&#10;&#10;$P \Longrightarrow Q$&#10;\end{document}"/>
  <p:tag name="IGUANATEXSIZE" val="32"/>
  <p:tag name="IGUANATEXCURSOR" val="180"/>
  <p:tag name="TRANSPARENCY" val="True"/>
  <p:tag name="FILENAME" val=""/>
  <p:tag name="INPUTTYPE" val="0"/>
  <p:tag name="LATEXENGINEID" val="0"/>
  <p:tag name="TEMPFOLDER" val="c:\t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"/>
  <p:tag name="ORIGINALWIDTH" val="3640.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$\forall a&gt;0$，$\forall n\in\mathbb{N}^*$，$\forall m\in\mathbb{Z}$，&#10;记~$\color{red}a^\frac{m}{n}$~为方程~$x^n=a^m$~的唯一正数解。&#10;\end{document}"/>
  <p:tag name="IGUANATEXSIZE" val="24"/>
  <p:tag name="IGUANATEXCURSOR" val="260"/>
  <p:tag name="TRANSPARENCY" val="True"/>
  <p:tag name="FILENAME" val=""/>
  <p:tag name="INPUTTYPE" val="0"/>
  <p:tag name="LATEXENGINEID" val="0"/>
  <p:tag name="TEMPFOLDER" val="c:\tmp\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148.25"/>
  <p:tag name="OUTPUTDPI" val="1200"/>
  <p:tag name="LATEXADDIN" val="\documentclass{article}&#10;\usepackage{amsmath,amsfonts,xcolor,amsthm}&#10;\usepackage[UTF8]{ctex}&#10;\pagestyle{empty}&#10;\renewcommand{\proofname}{\bf 证明}&#10;\begin{document}&#10;&#10;$(P \Rightarrow Q)=(\neg P) \vee Q$&#10;\end{document}"/>
  <p:tag name="IGUANATEXSIZE" val="32"/>
  <p:tag name="IGUANATEXCURSOR" val="168"/>
  <p:tag name="TRANSPARENCY" val="True"/>
  <p:tag name="FILENAME" val=""/>
  <p:tag name="INPUTTYPE" val="0"/>
  <p:tag name="LATEXENGINEID" val="0"/>
  <p:tag name="TEMPFOLDER" val="c:\tmp\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30"/>
  <p:tag name="OUTPUTDPI" val="1200"/>
  <p:tag name="LATEXADDIN" val="\documentclass{article}&#10;\usepackage{amsmath,amsfonts,xcolor,amsthm}&#10;\usepackage[UTF8]{ctex}&#10;\pagestyle{empty}&#10;\renewcommand{\proofname}{\bf 证明}&#10;\begin{document}&#10;&#10;$\neg(P \Rightarrow Q)=P \wedge (\neg Q)$&#10;\end{document}"/>
  <p:tag name="IGUANATEXSIZE" val="32"/>
  <p:tag name="IGUANATEXCURSOR" val="195"/>
  <p:tag name="TRANSPARENCY" val="True"/>
  <p:tag name="FILENAME" val=""/>
  <p:tag name="INPUTTYPE" val="0"/>
  <p:tag name="LATEXENGINEID" val="0"/>
  <p:tag name="TEMPFOLDER" val="c:\tmp\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3129.75"/>
  <p:tag name="OUTPUTDPI" val="1200"/>
  <p:tag name="LATEXADDIN" val="\documentclass{article}&#10;\usepackage{amsmath,amsfonts,xcolor,amsthm}&#10;\usepackage[UTF8]{ctex}&#10;\pagestyle{empty}&#10;\renewcommand{\proofname}{\bf 证明}&#10;\begin{document}&#10;&#10;$\neg(P \Rightarrow Q)=\neg((\neg P) \vee Q)&#10;=(\neg(\neg P)) \wedge (\neg Q)= P \wedge (\neg Q)$&#10;\end{document}"/>
  <p:tag name="IGUANATEXSIZE" val="32"/>
  <p:tag name="IGUANATEXCURSOR" val="257"/>
  <p:tag name="TRANSPARENCY" val="True"/>
  <p:tag name="FILENAME" val=""/>
  <p:tag name="INPUTTYPE" val="0"/>
  <p:tag name="LATEXENGINEID" val="0"/>
  <p:tag name="TEMPFOLDER" val="c:\tmp\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378.75"/>
  <p:tag name="OUTPUTDPI" val="1200"/>
  <p:tag name="LATEXADDIN" val="\documentclass{article}&#10;\usepackage{amsmath,amsfonts,xcolor,amsthm}&#10;\usepackage[UTF8]{ctex}&#10;\pagestyle{empty}&#10;\renewcommand{\proofname}{\bf 证明}&#10;\begin{document}&#10;&#10;\color{white}$P \Rightarrow Q$&#10;\end{document}"/>
  <p:tag name="IGUANATEXSIZE" val="32"/>
  <p:tag name="IGUANATEXCURSOR" val="189"/>
  <p:tag name="TRANSPARENCY" val="True"/>
  <p:tag name="FILENAME" val=""/>
  <p:tag name="INPUTTYPE" val="0"/>
  <p:tag name="LATEXENGINEID" val="0"/>
  <p:tag name="TEMPFOLDER" val="c:\tmp\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5"/>
  <p:tag name="ORIGINALWIDTH" val="393"/>
  <p:tag name="OUTPUTDPI" val="1200"/>
  <p:tag name="LATEXADDIN" val="\documentclass{article}&#10;\usepackage{amsmath,amsfonts,xcolor,amsthm}&#10;\usepackage[UTF8]{ctex}&#10;\pagestyle{empty}&#10;\renewcommand{\proofname}{\bf 证明}&#10;\begin{document}&#10;&#10;$p\Longrightarrow q$&#10;\end{document}"/>
  <p:tag name="IGUANATEXSIZE" val="32"/>
  <p:tag name="IGUANATEXCURSOR" val="181"/>
  <p:tag name="TRANSPARENCY" val="True"/>
  <p:tag name="FILENAME" val=""/>
  <p:tag name="INPUTTYPE" val="0"/>
  <p:tag name="LATEXENGINEID" val="0"/>
  <p:tag name="TEMPFOLDER" val="c:\tmp\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2057.25"/>
  <p:tag name="OUTPUTDPI" val="1200"/>
  <p:tag name="LATEXADDIN" val="\documentclass{article}&#10;\usepackage{amsmath,amsfonts,xcolor,amsthm}&#10;\usepackage[UTF8]{ctex}&#10;\pagestyle{empty}&#10;\renewcommand{\proofname}{\bf 证明}&#10;\begin{document}&#10;&#10;$A\subseteq B$：定义为~$\forall x(x\in A\Longrightarrow x\in B)$.&#10;&#10;\end{document}"/>
  <p:tag name="IGUANATEXSIZE" val="28"/>
  <p:tag name="IGUANATEXCURSOR" val="223"/>
  <p:tag name="TRANSPARENCY" val="True"/>
  <p:tag name="FILENAME" val=""/>
  <p:tag name="INPUTTYPE" val="0"/>
  <p:tag name="LATEXENGINEID" val="0"/>
  <p:tag name="TEMPFOLDER" val="c:\tmp\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18"/>
  <p:tag name="OUTPUTDPI" val="1200"/>
  <p:tag name="LATEXADDIN" val="\documentclass{article}&#10;\usepackage{amsmath,amsfonts,xcolor,amsthm}&#10;\usepackage[UTF8]{ctex}&#10;\pagestyle{empty}&#10;\renewcommand{\proofname}{\bf 证明}&#10;\begin{document}&#10;&#10;$\emptyset \subseteq B$&#10;&#10;\end{document}"/>
  <p:tag name="IGUANATEXSIZE" val="28"/>
  <p:tag name="IGUANATEXCURSOR" val="184"/>
  <p:tag name="TRANSPARENCY" val="True"/>
  <p:tag name="FILENAME" val=""/>
  <p:tag name="INPUTTYPE" val="0"/>
  <p:tag name="LATEXENGINEID" val="0"/>
  <p:tag name="TEMPFOLDER" val="c:\tmp\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1455.75"/>
  <p:tag name="OUTPUTDPI" val="1200"/>
  <p:tag name="LATEXADDIN" val="\documentclass{article}&#10;\usepackage{amsmath,amsfonts,xcolor,amsthm}&#10;\usepackage[UTF8]{ctex}&#10;\pagestyle{empty}&#10;\renewcommand{\proofname}{\bf 证明}&#10;\begin{document}&#10;&#10;“$\forall x(x\in \emptyset\Longrightarrow x\in B)$”真.&#10;&#10;\end{document}"/>
  <p:tag name="IGUANATEXSIZE" val="28"/>
  <p:tag name="IGUANATEXCURSOR" val="212"/>
  <p:tag name="TRANSPARENCY" val="True"/>
  <p:tag name="FILENAME" val=""/>
  <p:tag name="INPUTTYPE" val="0"/>
  <p:tag name="LATEXENGINEID" val="0"/>
  <p:tag name="TEMPFOLDER" val="c:\tmp\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1944.75"/>
  <p:tag name="OUTPUTDPI" val="1200"/>
  <p:tag name="LATEXADDIN" val="\documentclass{article}&#10;\usepackage{amsmath,amsfonts,xcolor,amsthm}&#10;\usepackage[UTF8]{ctex}&#10;\pagestyle{empty}&#10;\renewcommand{\proofname}{\bf 证明}&#10;\begin{document}&#10;&#10;反证法：$p\Longrightarrow q$~且~$q$~假，所以~$p$~假。&#10;\end{document}"/>
  <p:tag name="IGUANATEXSIZE" val="28"/>
  <p:tag name="IGUANATEXCURSOR" val="166"/>
  <p:tag name="TRANSPARENCY" val="True"/>
  <p:tag name="FILENAME" val=""/>
  <p:tag name="INPUTTYPE" val="0"/>
  <p:tag name="LATEXENGINEID" val="0"/>
  <p:tag name="TEMPFOLDER" val="c:\tmp\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2194.5"/>
  <p:tag name="OUTPUTDPI" val="1200"/>
  <p:tag name="LATEXADDIN" val="\documentclass{article}&#10;\usepackage{amsmath,amsfonts,xcolor,amsthm}&#10;\usepackage[UTF8]{ctex}&#10;\pagestyle{empty}&#10;\renewcommand{\proofname}{\bf 证明}&#10;\begin{document}&#10;&#10;$\forall $（任意，对每一个，对所有）；&#10;$\exists$ (存在)&#10;&#10;\end{document}"/>
  <p:tag name="IGUANATEXSIZE" val="32"/>
  <p:tag name="IGUANATEXCURSOR" val="186"/>
  <p:tag name="TRANSPARENCY" val="True"/>
  <p:tag name="FILENAME" val=""/>
  <p:tag name="INPUTTYPE" val="0"/>
  <p:tag name="LATEXENGINEID" val="0"/>
  <p:tag name="TEMPFOLDER" val="c:\t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76.5"/>
  <p:tag name="ORIGINALWIDTH" val="696"/>
  <p:tag name="OUTPUTDPI" val="1200"/>
  <p:tag name="LATEXADDIN" val="\documentclass{article}&#10;\usepackage{amsmath,amsfonts,color,amsthm}&#10;\usepackage[UTF8]{ctex}&#10;\pagestyle{empty}&#10;\renewcommand{\proofname}{\bf 证明}&#10;\begin{document}&#10;&#10;$a^rb^r=(ab)^r$，&#10;&#10;$a^ra^s=a^{r+s}$，&#10;&#10;$(a^r)^s=a^{rs}$,&#10;&#10;$1^r=1$&#10;\end{document}"/>
  <p:tag name="IGUANATEXSIZE" val="24"/>
  <p:tag name="IGUANATEXCURSOR" val="223"/>
  <p:tag name="TRANSPARENCY" val="True"/>
  <p:tag name="FILENAME" val=""/>
  <p:tag name="INPUTTYPE" val="0"/>
  <p:tag name="LATEXENGINEID" val="0"/>
  <p:tag name="TEMPFOLDER" val="c:\tmp\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958.5"/>
  <p:tag name="OUTPUTDPI" val="1200"/>
  <p:tag name="LATEXADDIN" val="\documentclass{article}&#10;\usepackage{amsmath,amsfonts,xcolor,amsthm}&#10;\usepackage[UTF8]{ctex}&#10;\pagestyle{empty}&#10;\renewcommand{\proofname}{\bf 证明}&#10;\begin{document}&#10;&#10;${\color{red}\forall x, }\ {\color{blue}\exists y\  &#10;\text{使}~}P(x,y)$.&#10;&#10;\end{document}"/>
  <p:tag name="IGUANATEXSIZE" val="28"/>
  <p:tag name="IGUANATEXCURSOR" val="224"/>
  <p:tag name="TRANSPARENCY" val="True"/>
  <p:tag name="FILENAME" val=""/>
  <p:tag name="INPUTTYPE" val="0"/>
  <p:tag name="LATEXENGINEID" val="0"/>
  <p:tag name="TEMPFOLDER" val="c:\tmp\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031.25"/>
  <p:tag name="OUTPUTDPI" val="1200"/>
  <p:tag name="LATEXADDIN" val="\documentclass{article}&#10;\usepackage{amsmath,amsfonts,xcolor,amsthm}&#10;\usepackage[UTF8]{ctex}&#10;\pagestyle{empty}&#10;\renewcommand{\proofname}{\bf 证明}&#10;\begin{document}&#10;&#10;${\color{red}\exists x\text{~使~}}\ {\color{blue}\forall y}\  &#10;\neg P(x,y)$.&#10;&#10;\end{document}"/>
  <p:tag name="IGUANATEXSIZE" val="28"/>
  <p:tag name="IGUANATEXCURSOR" val="229"/>
  <p:tag name="TRANSPARENCY" val="True"/>
  <p:tag name="FILENAME" val=""/>
  <p:tag name="INPUTTYPE" val="0"/>
  <p:tag name="LATEXENGINEID" val="0"/>
  <p:tag name="TEMPFOLDER" val="c:\tmp\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958.5"/>
  <p:tag name="OUTPUTDPI" val="1200"/>
  <p:tag name="LATEXADDIN" val="\documentclass{article}&#10;\usepackage{amsmath,amsfonts,xcolor,amsthm}&#10;\usepackage[UTF8]{ctex}&#10;\pagestyle{empty}&#10;\renewcommand{\proofname}{\bf 证明}&#10;\begin{document}&#10;&#10;${\color{red}\forall x, }\ {\color{blue}\exists y\  &#10;\text{使}~}P(x,y)$.&#10;&#10;\end{document}"/>
  <p:tag name="IGUANATEXSIZE" val="28"/>
  <p:tag name="IGUANATEXCURSOR" val="224"/>
  <p:tag name="TRANSPARENCY" val="True"/>
  <p:tag name="FILENAME" val=""/>
  <p:tag name="INPUTTYPE" val="0"/>
  <p:tag name="LATEXENGINEID" val="0"/>
  <p:tag name="TEMPFOLDER" val="c:\tmp\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948.75"/>
  <p:tag name="OUTPUTDPI" val="1200"/>
  <p:tag name="LATEXADDIN" val="\documentclass{article}&#10;\usepackage{amsmath,amsfonts,xcolor,amsthm}&#10;\usepackage[UTF8]{ctex}&#10;\pagestyle{empty}&#10;\renewcommand{\proofname}{\bf 证明}&#10;\begin{document}&#10;&#10;${\color{blue}\exists y\text{~使~}}{\color{red}\forall x}\ \  &#10;P(x,y)$.&#10;&#10;\end{document}"/>
  <p:tag name="IGUANATEXSIZE" val="28"/>
  <p:tag name="IGUANATEXCURSOR" val="215"/>
  <p:tag name="TRANSPARENCY" val="True"/>
  <p:tag name="FILENAME" val=""/>
  <p:tag name="INPUTTYPE" val="0"/>
  <p:tag name="LATEXENGINEID" val="0"/>
  <p:tag name="TEMPFOLDER" val="c:\t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2400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对任何非零实数~$a$，定义~$a^0=1$，$a^{-n}=\frac{1}{a^n}$。&#10;\end{document}"/>
  <p:tag name="IGUANATEXSIZE" val="24"/>
  <p:tag name="IGUANATEXCURSOR" val="203"/>
  <p:tag name="TRANSPARENCY" val="True"/>
  <p:tag name="FILENAME" val=""/>
  <p:tag name="INPUTTYPE" val="0"/>
  <p:tag name="LATEXENGINEID" val="0"/>
  <p:tag name="TEMPFOLDER" val="c:\t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408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r,s\in\mathbb{Q}$&#10;\end{document}"/>
  <p:tag name="IGUANATEXSIZE" val="24"/>
  <p:tag name="IGUANATEXCURSOR" val="188"/>
  <p:tag name="TRANSPARENCY" val="True"/>
  <p:tag name="FILENAME" val=""/>
  <p:tag name="INPUTTYPE" val="0"/>
  <p:tag name="LATEXENGINEID" val="0"/>
  <p:tag name="TEMPFOLDER" val="c:\t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5"/>
  <p:tag name="ORIGINALWIDTH" val="4286.2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对任何正有理数~$r$，函数&#10;~$x^r$~关于正数~$x$~是区间~$(0,+\infty)$~到~$(0,+\infty)$~的严格增&#10;满射，从而既无上界，也无正数下界. &#10;\end{document}"/>
  <p:tag name="IGUANATEXSIZE" val="24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3.75"/>
  <p:tag name="ORIGINALWIDTH" val="2953.5"/>
  <p:tag name="OUTPUTDPI" val="1200"/>
  <p:tag name="LATEXADDIN" val="\documentclass{article}&#10;\usepackage{amsmath,amsfonts,color,amsthm}&#10;\usepackage[UTF8]{ctex}&#10;\pagestyle{empty}&#10;\renewcommand{\proofname}{\bf 证明}&#10;\begin{document}&#10;\noindent 若正整数~$n,q$~与整数~$m,p$~满足：$\frac{m}{n}=\frac{p}{q}$，&#10;则~$a^\frac{m}{n}=a^\frac{p}{q}$。&#10;&#10;&#10;\end{document}"/>
  <p:tag name="IGUANATEXSIZE" val="24"/>
  <p:tag name="IGUANATEXCURSOR" val="255"/>
  <p:tag name="TRANSPARENCY" val="True"/>
  <p:tag name="FILENAME" val=""/>
  <p:tag name="INPUTTYPE" val="0"/>
  <p:tag name="LATEXENGINEID" val="0"/>
  <p:tag name="TEMPFOLDER" val="c:\t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1"/>
  <p:tag name="ORIGINALWIDTH" val="2313.75"/>
  <p:tag name="OUTPUTDPI" val="1200"/>
  <p:tag name="LATEXADDIN" val="\documentclass{article}&#10;\usepackage{amsmath,amsfonts,color,amsthm}&#10;\usepackage[UTF8]{ctex}&#10;\pagestyle{empty}&#10;\renewcommand{\proofname}{\bf 证明}&#10;\begin{document}&#10;\[&#10;\left(a^\frac{m}{n}\right)^{qn}&#10;=\left(\left(a^\frac{m}{n}\right)^{n}\right)^q&#10;={\color{red}\left(a^m\right)^q=a^{qm}}=a^{pn}\]&#10;&#10;&#10;\end{document}"/>
  <p:tag name="IGUANATEXSIZE" val="24"/>
  <p:tag name="IGUANATEXCURSOR" val="281"/>
  <p:tag name="TRANSPARENCY" val="True"/>
  <p:tag name="FILENAME" val=""/>
  <p:tag name="INPUTTYPE" val="0"/>
  <p:tag name="LATEXENGINEID" val="0"/>
  <p:tag name="TEMPFOLDER" val="c:\t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5"/>
  <p:tag name="ORIGINALWIDTH" val="1193.25"/>
  <p:tag name="OUTPUTDPI" val="1200"/>
  <p:tag name="LATEXADDIN" val="\documentclass{article}&#10;\usepackage{amsmath,amsfonts,color,amsthm}&#10;\usepackage[UTF8]{ctex}&#10;\pagestyle{empty}&#10;\renewcommand{\proofname}{\bf 证明}&#10;\begin{document}&#10;\[&#10;\Longrightarrow\quad a^\frac{m}{n}=a^\frac{pn}{qn}=a^\frac{p}{q}\]&#10;&#10;&#10;\end{document}"/>
  <p:tag name="IGUANATEXSIZE" val="24"/>
  <p:tag name="IGUANATEXCURSOR" val="226"/>
  <p:tag name="TRANSPARENCY" val="True"/>
  <p:tag name="FILENAME" val=""/>
  <p:tag name="INPUTTYPE" val="0"/>
  <p:tag name="LATEXENGINEID" val="0"/>
  <p:tag name="TEMPFOLDER" val="c:\t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653.25"/>
  <p:tag name="OUTPUTDPI" val="1200"/>
  <p:tag name="LATEXADDIN" val="\documentclass{article}&#10;\usepackage{amsmath,amsfonts,color,amsthm}&#10;\usepackage[UTF8]{ctex}&#10;\pagestyle{empty}&#10;\renewcommand{\proofname}{\bf 证明}&#10;\begin{document}&#10;\[&#10;a^rb^r=(ab)^r\]&#10;&#10;&#10;\end{document}"/>
  <p:tag name="IGUANATEXSIZE" val="24"/>
  <p:tag name="IGUANATEXCURSOR" val="176"/>
  <p:tag name="TRANSPARENCY" val="True"/>
  <p:tag name="FILENAME" val=""/>
  <p:tag name="INPUTTYPE" val="0"/>
  <p:tag name="LATEXENGINEID" val="0"/>
  <p:tag name="TEMPFOLDER" val="c:\t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2.75"/>
  <p:tag name="ORIGINALWIDTH" val="2344.5"/>
  <p:tag name="OUTPUTDPI" val="1200"/>
  <p:tag name="LATEXADDIN" val="\documentclass{article}&#10;\usepackage{amsmath,amsfonts,color,amsthm}&#10;\usepackage[UTF8]{ctex}&#10;\pagestyle{empty}&#10;\renewcommand{\proofname}{\bf 证明}&#10;\begin{document}&#10;\[&#10;\left(a^\frac{m}{n}b^\frac{m}{n}\right)^n=&#10;\left(a^\frac{m}{n}\right)^n\left(b^\frac{m}{n}\right)^n&#10;={\color{red}a^mb^m=(ab)^m}\]&#10;&#10;&#10;\end{document}"/>
  <p:tag name="IGUANATEXSIZE" val="24"/>
  <p:tag name="IGUANATEXCURSOR" val="290"/>
  <p:tag name="TRANSPARENCY" val="True"/>
  <p:tag name="FILENAME" val=""/>
  <p:tag name="INPUTTYPE" val="0"/>
  <p:tag name="LATEXENGINEID" val="0"/>
  <p:tag name="TEMPFOLDER" val="c:\t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1170.75"/>
  <p:tag name="OUTPUTDPI" val="1200"/>
  <p:tag name="LATEXADDIN" val="\documentclass{article}&#10;\usepackage{amsmath,amsfonts,color,amsthm}&#10;\usepackage[UTF8]{ctex}&#10;\pagestyle{empty}&#10;\renewcommand{\proofname}{\bf 证明}&#10;\begin{document}&#10;\[\Longrightarrow\quad&#10;a^\frac{m}{n}b^\frac{m}{n}=(ab)^\frac{m}{n}\]&#10;&#10;&#10;\end{document}"/>
  <p:tag name="IGUANATEXSIZE" val="24"/>
  <p:tag name="IGUANATEXCURSOR" val="210"/>
  <p:tag name="TRANSPARENCY" val="True"/>
  <p:tag name="FILENAME" val=""/>
  <p:tag name="INPUTTYPE" val="0"/>
  <p:tag name="LATEXENGINEID" val="0"/>
  <p:tag name="TEMPFOLDER" val="c:\t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1"/>
  <p:tag name="ORIGINALWIDTH" val="2876.25"/>
  <p:tag name="OUTPUTDPI" val="1200"/>
  <p:tag name="LATEXADDIN" val="\documentclass{article}&#10;\usepackage{amsmath,amsfonts,color,amsthm}&#10;\usepackage[UTF8]{ctex}&#10;\pagestyle{empty}&#10;\renewcommand{\proofname}{\bf 证明}&#10;\begin{document}&#10;\[&#10;\left(a^\frac{m_1}{n}a^\frac{m_2}{n}\right)^n=&#10;\left(a^\frac{m_1}{n}\right)^n\left(a^\frac{m_2}{n}\right)^n&#10;={\color{red}a^{m_1}a^{m_2}=a^{m_1+m_2}}\]&#10;&#10;&#10;\end{document}"/>
  <p:tag name="IGUANATEXSIZE" val="24"/>
  <p:tag name="IGUANATEXCURSOR" val="311"/>
  <p:tag name="TRANSPARENCY" val="True"/>
  <p:tag name="FILENAME" val=""/>
  <p:tag name="INPUTTYPE" val="0"/>
  <p:tag name="LATEXENGINEID" val="0"/>
  <p:tag name="TEMPFOLDER" val="c:\t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5"/>
  <p:tag name="ORIGINALWIDTH" val="1410"/>
  <p:tag name="OUTPUTDPI" val="1200"/>
  <p:tag name="LATEXADDIN" val="\documentclass{article}&#10;\usepackage{amsmath,amsfonts,color,amsthm}&#10;\usepackage[UTF8]{ctex}&#10;\pagestyle{empty}&#10;\renewcommand{\proofname}{\bf 证明}&#10;\begin{document}&#10;\[\Longrightarrow\quad&#10;a^\frac{m_1}{n}a^\frac{m_2}{n}=a^{\frac{m_1}{n}+\frac{m_2}{n}}\]&#10;&#10;&#10;\end{document}"/>
  <p:tag name="IGUANATEXSIZE" val="24"/>
  <p:tag name="IGUANATEXCURSOR" val="240"/>
  <p:tag name="TRANSPARENCY" val="True"/>
  <p:tag name="FILENAME" val=""/>
  <p:tag name="INPUTTYPE" val="0"/>
  <p:tag name="LATEXENGINEID" val="0"/>
  <p:tag name="TEMPFOLDER" val="c:\t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76.5"/>
  <p:tag name="ORIGINALWIDTH" val="814.5"/>
  <p:tag name="OUTPUTDPI" val="1200"/>
  <p:tag name="LATEXADDIN" val="\documentclass{article}&#10;\usepackage{amsmath,amsfonts,color,amsthm}&#10;\usepackage[UTF8]{ctex}&#10;\pagestyle{empty}&#10;\renewcommand{\proofname}{\bf 证明}&#10;\begin{document}&#10;&#10;$a^{m}b^m=(ab)^m$，&#10;&#10;$a^ma^n=a^{m+n}$，&#10;&#10;$(a^m)^n=a^{mn}$,&#10;&#10;$1^m=1$&#10;\end{document}"/>
  <p:tag name="IGUANATEXSIZE" val="24"/>
  <p:tag name="IGUANATEXCURSOR" val="225"/>
  <p:tag name="TRANSPARENCY" val="True"/>
  <p:tag name="FILENAME" val=""/>
  <p:tag name="INPUTTYPE" val="0"/>
  <p:tag name="LATEXENGINEID" val="0"/>
  <p:tag name="TEMPFOLDER" val="c:\t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5"/>
  <p:tag name="ORIGINALWIDTH" val="633.75"/>
  <p:tag name="OUTPUTDPI" val="1200"/>
  <p:tag name="LATEXADDIN" val="\documentclass{article}&#10;\usepackage{amsmath,amsfonts,color,amsthm}&#10;\usepackage[UTF8]{ctex}&#10;\pagestyle{empty}&#10;\renewcommand{\proofname}{\bf 证明}&#10;\begin{document}&#10;\[&#10;a^ra^s=a^{r+s}\]&#10;&#10;&#10;\end{document}"/>
  <p:tag name="IGUANATEXSIZE" val="24"/>
  <p:tag name="IGUANATEXCURSOR" val="177"/>
  <p:tag name="TRANSPARENCY" val="True"/>
  <p:tag name="FILENAME" val=""/>
  <p:tag name="INPUTTYPE" val="0"/>
  <p:tag name="LATEXENGINEID" val="0"/>
  <p:tag name="TEMPFOLDER" val="c:\t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"/>
  <p:tag name="ORIGINALWIDTH" val="581.25"/>
  <p:tag name="OUTPUTDPI" val="1200"/>
  <p:tag name="LATEXADDIN" val="\documentclass{article}&#10;\usepackage{amsmath,amsfonts,color,amsthm}&#10;\usepackage[UTF8]{ctex}&#10;\pagestyle{empty}&#10;\renewcommand{\proofname}{\bf 证明}&#10;\begin{document}&#10;\[&#10;\left(a^r\right)^s=a^{rs}\]&#10;&#10;&#10;\end{document}"/>
  <p:tag name="IGUANATEXSIZE" val="24"/>
  <p:tag name="IGUANATEXCURSOR" val="186"/>
  <p:tag name="TRANSPARENCY" val="True"/>
  <p:tag name="FILENAME" val=""/>
  <p:tag name="INPUTTYPE" val="0"/>
  <p:tag name="LATEXENGINEID" val="0"/>
  <p:tag name="TEMPFOLDER" val="c:\t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2.25"/>
  <p:tag name="ORIGINALWIDTH" val="3258.75"/>
  <p:tag name="OUTPUTDPI" val="1200"/>
  <p:tag name="LATEXADDIN" val="\documentclass{article}&#10;\usepackage{amsmath,amsfonts,color,amsthm}&#10;\usepackage[UTF8]{ctex}&#10;\pagestyle{empty}&#10;\renewcommand{\proofname}{\bf 证明}&#10;\begin{document}&#10;\[&#10;\left(\left(a^\frac{m}{n}\right)^\frac{p}{q}\right)^{\color{red}nq}&#10;=\left(\left(\left(a^\frac{m}{n}\right)^\frac{p}{q}\right)&#10;^{\color{red}q}\right)^{\color{red}n}=&#10;\left(a^\frac{m}{n}\right)^{\color{red}pn}&#10;=\left(\left(a^\frac{m}{n}\right)^{\color{red}n}\right)^&#10;{\color{red}p}=&#10;a^{\color{red}mp}\]&#10;&#10;&#10;\end{document}"/>
  <p:tag name="IGUANATEXSIZE" val="24"/>
  <p:tag name="IGUANATEXCURSOR" val="462"/>
  <p:tag name="TRANSPARENCY" val="True"/>
  <p:tag name="FILENAME" val=""/>
  <p:tag name="INPUTTYPE" val="0"/>
  <p:tag name="LATEXENGINEID" val="0"/>
  <p:tag name="TEMPFOLDER" val="c:\t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2.75"/>
  <p:tag name="ORIGINALWIDTH" val="1097.25"/>
  <p:tag name="OUTPUTDPI" val="1200"/>
  <p:tag name="LATEXADDIN" val="\documentclass{article}&#10;\usepackage{amsmath,amsfonts,color,amsthm}&#10;\usepackage[UTF8]{ctex}&#10;\pagestyle{empty}&#10;\renewcommand{\proofname}{\bf 证明}&#10;\begin{document}&#10;\[\Longrightarrow\quad&#10;\left(a^\frac{m}{n}\right)^\frac{p}{q}=&#10;a^{\frac{mp}{nq}}\]&#10;&#10;&#10;\end{document}"/>
  <p:tag name="IGUANATEXSIZE" val="24"/>
  <p:tag name="IGUANATEXCURSOR" val="240"/>
  <p:tag name="TRANSPARENCY" val="True"/>
  <p:tag name="FILENAME" val=""/>
  <p:tag name="INPUTTYPE" val="0"/>
  <p:tag name="LATEXENGINEID" val="0"/>
  <p:tag name="TEMPFOLDER" val="c:\t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2170.5"/>
  <p:tag name="OUTPUTDPI" val="1200"/>
  <p:tag name="LATEXADDIN" val="\documentclass{article}&#10;\usepackage{amsmath,amsfonts,color,amsthm}&#10;\usepackage[UTF8]{ctex}&#10;\pagestyle{empty}&#10;\renewcommand{\proofname}{\bf 证明}&#10;\begin{document}&#10;\noindent $a^r$~的值与有理数~$r$~的分数表示选取无关。&#10;&#10;&#10;\end{document}"/>
  <p:tag name="IGUANATEXSIZE" val="24"/>
  <p:tag name="IGUANATEXCURSOR" val="196"/>
  <p:tag name="TRANSPARENCY" val="True"/>
  <p:tag name="FILENAME" val=""/>
  <p:tag name="INPUTTYPE" val="0"/>
  <p:tag name="LATEXENGINEID" val="0"/>
  <p:tag name="TEMPFOLDER" val="c:\t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2542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代数运算：四则运算（含乘方运算），开方运算&#10;\end{document}"/>
  <p:tag name="IGUANATEXSIZE" val="24"/>
  <p:tag name="IGUANATEXCURSOR" val="186"/>
  <p:tag name="TRANSPARENCY" val="True"/>
  <p:tag name="FILENAME" val=""/>
  <p:tag name="INPUTTYPE" val="0"/>
  <p:tag name="LATEXENGINEID" val="0"/>
  <p:tag name="TEMPFOLDER" val="c:\t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"/>
  <p:tag name="ORIGINALWIDTH" val="771"/>
  <p:tag name="OUTPUTDPI" val="1200"/>
  <p:tag name="LATEXADDIN" val="\documentclass{article}&#10;\usepackage{amsmath,amsfonts,color,amsthm}&#10;\usepackage[UTF8]{ctex}&#10;\pagestyle{empty}&#10;\renewcommand{\proofname}{\bf 证明}&#10;\begin{document}&#10;能否定义~$&#10;2^{\sqrt{3}}$?&#10;&#10;&#10;\end{document}"/>
  <p:tag name="IGUANATEXSIZE" val="24"/>
  <p:tag name="IGUANATEXCURSOR" val="177"/>
  <p:tag name="TRANSPARENCY" val="True"/>
  <p:tag name="FILENAME" val=""/>
  <p:tag name="INPUTTYPE" val="0"/>
  <p:tag name="LATEXENGINEID" val="0"/>
  <p:tag name="TEMPFOLDER" val="c:\t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5"/>
  <p:tag name="ORIGINALWIDTH" val="2695.5"/>
  <p:tag name="OUTPUTDPI" val="1200"/>
  <p:tag name="LATEXADDIN" val="\documentclass{article}&#10;\usepackage{amsmath,amsfonts,color,amsthm}&#10;\usepackage[UTF8]{ctex}&#10;\pagestyle{empty}&#10;\renewcommand{\proofname}{\bf 证明}&#10;\begin{document}&#10;$2^r$~关于有理数~$r$~是增函数：$r_1&lt;r_2\Longrightarrow 2^{r_1}&lt;2^{r_2}$：&#10;&#10;\end{document}"/>
  <p:tag name="IGUANATEXSIZE" val="24"/>
  <p:tag name="IGUANATEXCURSOR" val="222"/>
  <p:tag name="TRANSPARENCY" val="True"/>
  <p:tag name="FILENAME" val=""/>
  <p:tag name="INPUTTYPE" val="0"/>
  <p:tag name="LATEXENGINEID" val="0"/>
  <p:tag name="TEMPFOLDER" val="c:\t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5"/>
  <p:tag name="ORIGINALWIDTH" val="1272.75"/>
  <p:tag name="OUTPUTDPI" val="1200"/>
  <p:tag name="LATEXADDIN" val="\documentclass{article}&#10;\usepackage{amsmath,amsfonts,color,amsthm}&#10;\usepackage[UTF8]{ctex}&#10;\pagestyle{empty}&#10;\renewcommand{\proofname}{\bf 证明}&#10;\begin{document}&#10;\[\frac{2^{r_2}}{2^{r_1}}=2^{r_2-r_1}=2^\frac{m}{n}&gt;1.\]&#10;&#10;&#10;\end{document}"/>
  <p:tag name="IGUANATEXSIZE" val="24"/>
  <p:tag name="IGUANATEXCURSOR" val="213"/>
  <p:tag name="TRANSPARENCY" val="True"/>
  <p:tag name="FILENAME" val=""/>
  <p:tag name="INPUTTYPE" val="0"/>
  <p:tag name="LATEXENGINEID" val="0"/>
  <p:tag name="TEMPFOLDER" val="c:\t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5"/>
  <p:tag name="ORIGINALWIDTH" val="3669"/>
  <p:tag name="OUTPUTDPI" val="1200"/>
  <p:tag name="LATEXADDIN" val="\documentclass{article}&#10;\usepackage{amsmath,amsfonts,color,amsthm}&#10;\usepackage[UTF8]{ctex}&#10;\pagestyle{empty}&#10;\renewcommand{\proofname}{\bf 证明}&#10;\begin{document}&#10;$2^n$~关于正整数~$n$~是增函数：$n_1&lt;n_2\Longrightarrow 2^{n_1}&lt;2^{n_2}$；&#10;特别地~$2^n&gt;1$.&#10;&#10;\end{document}"/>
  <p:tag name="IGUANATEXSIZE" val="24"/>
  <p:tag name="IGUANATEXCURSOR" val="232"/>
  <p:tag name="TRANSPARENCY" val="True"/>
  <p:tag name="FILENAME" val=""/>
  <p:tag name="INPUTTYPE" val="0"/>
  <p:tag name="LATEXENGINEID" val="0"/>
  <p:tag name="TEMPFOLDER" val="c:\t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.75"/>
  <p:tag name="ORIGINALWIDTH" val="1253.25"/>
  <p:tag name="OUTPUTDPI" val="1200"/>
  <p:tag name="LATEXADDIN" val="\documentclass{article}&#10;\usepackage{amsmath,amsfonts,color,amsthm}&#10;\usepackage[UTF8]{ctex}&#10;\pagestyle{empty}&#10;\renewcommand{\proofname}{\bf 证明}&#10;\begin{document}&#10;&#10;$a^{-1}b^{-1}=(ab)^{-1}$，&#10;&#10;&#10;$(a^{-1})^n=a^{-n}=(a^n)^{-1}$&#10;\end{document}"/>
  <p:tag name="IGUANATEXSIZE" val="24"/>
  <p:tag name="IGUANATEXCURSOR" val="187"/>
  <p:tag name="TRANSPARENCY" val="True"/>
  <p:tag name="FILENAME" val=""/>
  <p:tag name="INPUTTYPE" val="0"/>
  <p:tag name="LATEXENGINEID" val="0"/>
  <p:tag name="TEMPFOLDER" val="c:\t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5"/>
  <p:tag name="ORIGINALWIDTH" val="51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r$&#10;\end{document}"/>
  <p:tag name="IGUANATEXSIZE" val="24"/>
  <p:tag name="IGUANATEXCURSOR" val="189"/>
  <p:tag name="TRANSPARENCY" val="True"/>
  <p:tag name="FILENAME" val=""/>
  <p:tag name="INPUTTYPE" val="0"/>
  <p:tag name="LATEXENGINEID" val="0"/>
  <p:tag name="TEMPFOLDER" val="c:\t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01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r^2$&#10;\end{document}"/>
  <p:tag name="IGUANATEXSIZE" val="24"/>
  <p:tag name="IGUANATEXCURSOR" val="175"/>
  <p:tag name="TRANSPARENCY" val="True"/>
  <p:tag name="FILENAME" val=""/>
  <p:tag name="INPUTTYPE" val="0"/>
  <p:tag name="LATEXENGINEID" val="0"/>
  <p:tag name="TEMPFOLDER" val="c:\t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25"/>
  <p:tag name="ORIGINALWIDTH" val="101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2^r$&#10;\end{document}"/>
  <p:tag name="IGUANATEXSIZE" val="24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1.25"/>
  <p:tag name="ORIGINALWIDTH" val="3509.25"/>
  <p:tag name="OUTPUTDPI" val="1200"/>
  <p:tag name="LATEXADDIN" val="\documentclass{article}&#10;\usepackage{amsmath,amsfonts,xcolor,amsthm,mathrsfs}&#10;\usepackage[UTF8]{ctex}&#10;\pagestyle{empty}&#10;\renewcommand{\proofname}{\bf 证明}&#10;\begin{document}&#10;虽然开方运算被视为代数运算，然而它也并非向想象的那样简单。&#10;&#10;除了两头挤的办法，有没有计算效率更高的方法？&#10;\end{document}"/>
  <p:tag name="IGUANATEXSIZE" val="24"/>
  <p:tag name="IGUANATEXCURSOR" val="223"/>
  <p:tag name="TRANSPARENCY" val="True"/>
  <p:tag name="FILENAME" val=""/>
  <p:tag name="INPUTTYPE" val="0"/>
  <p:tag name="LATEXENGINEID" val="0"/>
  <p:tag name="TEMPFOLDER" val="c:\t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8.5"/>
  <p:tag name="ORIGINALWIDTH" val="3743.2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对任意~$a&gt;1$~及任意实数~$x$，集合&#10;~$A=\{a^r|r\in\mathbb{Q},r\le x\}$~非空有上界，&#10;&#10;\noindent 它的上确界记为&#10;~$\mathrm{Exp}_a(x)$。&#10;\end{document}"/>
  <p:tag name="IGUANATEXSIZE" val="24"/>
  <p:tag name="IGUANATEXCURSOR" val="255"/>
  <p:tag name="TRANSPARENCY" val="True"/>
  <p:tag name="FILENAME" val=""/>
  <p:tag name="INPUTTYPE" val="0"/>
  <p:tag name="LATEXENGINEID" val="0"/>
  <p:tag name="TEMPFOLDER" val="c:\t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5"/>
  <p:tag name="ORIGINALWIDTH" val="3027.7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对~$0&lt;a&lt;1$，定义~$a^x=\left(\frac{1}{a}\right)^{-x}$。&#10;$a^x$~关于~$x\in\mathbb{R}$~严格减。&#10;\end{document}"/>
  <p:tag name="IGUANATEXSIZE" val="24"/>
  <p:tag name="IGUANATEXCURSOR" val="258"/>
  <p:tag name="TRANSPARENCY" val="True"/>
  <p:tag name="FILENAME" val=""/>
  <p:tag name="INPUTTYPE" val="0"/>
  <p:tag name="LATEXENGINEID" val="0"/>
  <p:tag name="TEMPFOLDER" val="c:\t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1.25"/>
  <p:tag name="ORIGINALWIDTH" val="2853.75"/>
  <p:tag name="OUTPUTDPI" val="1200"/>
  <p:tag name="LATEXADDIN" val="\documentclass{article}&#10;\usepackage{amsmath,amsfonts,color,amsthm}&#10;\usepackage[UTF8]{ctex}&#10;\pagestyle{empty}&#10;\renewcommand{\proofname}{\bf 证明}&#10;\begin{document}&#10;\noindent 对~$a&gt;0,a\ne 1$，$\{a^x|x\in\mathbb{R}\}=\mathbb{R}^+:=\{y&gt;0|y\in\mathbb{R}\}$。&#10;\end{document}"/>
  <p:tag name="IGUANATEXSIZE" val="24"/>
  <p:tag name="IGUANATEXCURSOR" val="245"/>
  <p:tag name="TRANSPARENCY" val="True"/>
  <p:tag name="FILENAME" val=""/>
  <p:tag name="INPUTTYPE" val="0"/>
  <p:tag name="LATEXENGINEID" val="0"/>
  <p:tag name="TEMPFOLDER" val="c:\t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3642.75"/>
  <p:tag name="OUTPUTDPI" val="1200"/>
  <p:tag name="LATEXADDIN" val="\documentclass{article}&#10;\usepackage{amsmath,amsfonts,color,amsthm}&#10;\usepackage[UTF8]{ctex}&#10;\pagestyle{empty}&#10;\renewcommand{\proofname}{\bf 证明}&#10;\begin{document}&#10;\noindent 对实数~$x,y$~和~正数~$a,b$，$a^xb^x=(ab)^x$，&#10;$a^xa^y=a^{x+y}$，$(a^x)^y=a^{xy}$。&#10;\end{document}"/>
  <p:tag name="IGUANATEXSIZE" val="24"/>
  <p:tag name="IGUANATEXCURSOR" val="239"/>
  <p:tag name="TRANSPARENCY" val="True"/>
  <p:tag name="FILENAME" val=""/>
  <p:tag name="INPUTTYPE" val="0"/>
  <p:tag name="LATEXENGINEID" val="0"/>
  <p:tag name="TEMPFOLDER" val="c:\t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3760.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对有理数~$r_0$，$\mathrm{Exp}_a(r_0)=a^{r_0}$。&#10;因此记~$a^x=\mathrm{Exp}_a(x)$，不会产生歧义。&#10;&#10;\end{document}"/>
  <p:tag name="IGUANATEXSIZE" val="24"/>
  <p:tag name="IGUANATEXCURSOR" val="209"/>
  <p:tag name="TRANSPARENCY" val="True"/>
  <p:tag name="FILENAME" val=""/>
  <p:tag name="INPUTTYPE" val="0"/>
  <p:tag name="LATEXENGINEID" val="0"/>
  <p:tag name="TEMPFOLDER" val="c:\t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2042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对~$a&gt;1$，函数~$a^x$~关于~$x\in\mathbb{R}$~严格增。&#10;\end{document}"/>
  <p:tag name="IGUANATEXSIZE" val="24"/>
  <p:tag name="IGUANATEXCURSOR" val="196"/>
  <p:tag name="TRANSPARENCY" val="True"/>
  <p:tag name="FILENAME" val=""/>
  <p:tag name="INPUTTYPE" val="0"/>
  <p:tag name="LATEXENGINEID" val="0"/>
  <p:tag name="TEMPFOLDER" val="c:\t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5"/>
  <p:tag name="ORIGINALWIDTH" val="2561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数学归纳法（$m,n\in\mathbb{N}$），乘法逆元（$m,n\in\mathbb{Z}$）&#10;\end{document}"/>
  <p:tag name="IGUANATEXSIZE" val="24"/>
  <p:tag name="IGUANATEXCURSOR" val="219"/>
  <p:tag name="TRANSPARENCY" val="True"/>
  <p:tag name="FILENAME" val=""/>
  <p:tag name="INPUTTYPE" val="0"/>
  <p:tag name="LATEXENGINEID" val="0"/>
  <p:tag name="TEMPFOLDER" val="c:\t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5"/>
  <p:tag name="ORIGINALWIDTH" val="1063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\[a^r&lt;a^{r_1}&lt;a^{r_2}\le a^y\]&#10;\end{document}"/>
  <p:tag name="IGUANATEXSIZE" val="24"/>
  <p:tag name="IGUANATEXCURSOR" val="199"/>
  <p:tag name="TRANSPARENCY" val="True"/>
  <p:tag name="FILENAME" val=""/>
  <p:tag name="INPUTTYPE" val="0"/>
  <p:tag name="LATEXENGINEID" val="0"/>
  <p:tag name="TEMPFOLDER" val="c:\t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2042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对~$a&gt;1$，函数~$a^x$~关于~$x\in\mathbb{R}$~严格增。&#10;\end{document}"/>
  <p:tag name="IGUANATEXSIZE" val="24"/>
  <p:tag name="IGUANATEXCURSOR" val="196"/>
  <p:tag name="TRANSPARENCY" val="True"/>
  <p:tag name="FILENAME" val=""/>
  <p:tag name="INPUTTYPE" val="0"/>
  <p:tag name="LATEXENGINEID" val="0"/>
  <p:tag name="TEMPFOLDER" val="c:\t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.75"/>
  <p:tag name="ORIGINALWIDTH" val="1254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{\bf 证明}：$\forall x,y\in\mathbb{R},x&lt;y$.&#10;\end{document}"/>
  <p:tag name="IGUANATEXSIZE" val="24"/>
  <p:tag name="IGUANATEXCURSOR" val="211"/>
  <p:tag name="TRANSPARENCY" val="True"/>
  <p:tag name="FILENAME" val=""/>
  <p:tag name="INPUTTYPE" val="0"/>
  <p:tag name="LATEXENGINEID" val="0"/>
  <p:tag name="TEMPFOLDER" val="c:\t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3228"/>
  <p:tag name="OUTPUTDPI" val="1200"/>
  <p:tag name="LATEXADDIN" val="\documentclass{article}&#10;\usepackage{amsmath,amsfonts,xcolor,amsthm,mathrsfs}&#10;\usepackage[UTF8]{ctex}&#10;\pagestyle{empty}&#10;\renewcommand{\proofname}{\bf 证明}&#10;\begin{document}&#10;&#10;由于有理数稠密，所以存在~$r_1,r_2\in\mathbb{Q}$~使得~$x&lt;r_1&lt;r_2&lt;y$. &#10;\end{document}"/>
  <p:tag name="IGUANATEXSIZE" val="24"/>
  <p:tag name="IGUANATEXCURSOR" val="225"/>
  <p:tag name="TRANSPARENCY" val="True"/>
  <p:tag name="FILENAME" val=""/>
  <p:tag name="INPUTTYPE" val="0"/>
  <p:tag name="LATEXENGINEID" val="0"/>
  <p:tag name="TEMPFOLDER" val="c:\t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754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forall r\in\mathbb{Q},r\le x$.&#10;\end{document}"/>
  <p:tag name="IGUANATEXSIZE" val="24"/>
  <p:tag name="IGUANATEXCURSOR" val="203"/>
  <p:tag name="TRANSPARENCY" val="True"/>
  <p:tag name="FILENAME" val=""/>
  <p:tag name="INPUTTYPE" val="0"/>
  <p:tag name="LATEXENGINEID" val="0"/>
  <p:tag name="TEMPFOLDER" val="c:\t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.5"/>
  <p:tag name="ORIGINALWIDTH" val="1385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所以~$a^x\le a^{r_1}&lt;a^{r_2}\le a^y$.&#10;\end{document}"/>
  <p:tag name="IGUANATEXSIZE" val="24"/>
  <p:tag name="IGUANATEXCURSOR" val="221"/>
  <p:tag name="TRANSPARENCY" val="True"/>
  <p:tag name="FILENAME" val=""/>
  <p:tag name="INPUTTYPE" val="0"/>
  <p:tag name="LATEXENGINEID" val="0"/>
  <p:tag name="TEMPFOLDER" val="c:\t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5"/>
  <p:tag name="ORIGINALWIDTH" val="1998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所以~$a^{r_1}$~是~$\{a^r|r\in \mathbb{Q},r\le x\}$~的上界.&#10;\end{document}"/>
  <p:tag name="IGUANATEXSIZE" val="24"/>
  <p:tag name="IGUANATEXCURSOR" val="222"/>
  <p:tag name="TRANSPARENCY" val="True"/>
  <p:tag name="FILENAME" val=""/>
  <p:tag name="INPUTTYPE" val="0"/>
  <p:tag name="LATEXENGINEID" val="0"/>
  <p:tag name="TEMPFOLDER" val="c:\t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959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而~$a^x$~是~$\{a^r|r\in \mathbb{Q},r\le x\}$~的上确界.&#10;\end{document}"/>
  <p:tag name="IGUANATEXSIZE" val="24"/>
  <p:tag name="IGUANATEXCURSOR" val="172"/>
  <p:tag name="TRANSPARENCY" val="True"/>
  <p:tag name="FILENAME" val=""/>
  <p:tag name="INPUTTYPE" val="0"/>
  <p:tag name="LATEXENGINEID" val="0"/>
  <p:tag name="TEMPFOLDER" val="c:\t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7.75"/>
  <p:tag name="ORIGINALWIDTH" val="1406.25"/>
  <p:tag name="OUTPUTDPI" val="1200"/>
  <p:tag name="LATEXADDIN" val="\documentclass{article}&#10;\usepackage{amsmath,amsfonts,color,amsthm}&#10;\usepackage[UTF8]{ctex}&#10;\pagestyle{empty}&#10;\renewcommand{\proofname}{\bf 证明}&#10;\begin{document}&#10;\noindent 设~$a&gt;1$。则~$\inf\limits_{n\in\mathbb{N}^*} a^\frac{1}{n}=1$。&#10;\end{document}"/>
  <p:tag name="IGUANATEXSIZE" val="24"/>
  <p:tag name="IGUANATEXCURSOR" val="210"/>
  <p:tag name="TRANSPARENCY" val="True"/>
  <p:tag name="FILENAME" val=""/>
  <p:tag name="INPUTTYPE" val="0"/>
  <p:tag name="LATEXENGINEID" val="0"/>
  <p:tag name="TEMPFOLDER" val="c:\t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1.5"/>
  <p:tag name="ORIGINALWIDTH" val="4286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\noindent{\bf 证明:} 一方面，$\forall n\in\mathbb{N}^*$，都有~$a^\frac{1}{n}&gt;1$。&#10;所以下确界~$b=\inf\limits_{n\in\mathbb{N}^*}a^{\frac{1}{n}}$~&#10;存在，且~$b\ge 1$。&#10;\end{document}"/>
  <p:tag name="IGUANATEXSIZE" val="24"/>
  <p:tag name="IGUANATEXCURSOR" val="248"/>
  <p:tag name="TRANSPARENCY" val="True"/>
  <p:tag name="FILENAME" val=""/>
  <p:tag name="INPUTTYPE" val="0"/>
  <p:tag name="LATEXENGINEID" val="0"/>
  <p:tag name="TEMPFOLDER" val="c:\t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2.25"/>
  <p:tag name="ORIGINALWIDTH" val="2697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对任何正整数~$n$，函数&#10;~$x^n$~关于正数~$x$~是增函数：&#10;\[0&lt;x_1&lt;x_2\Longrightarrow 0&lt;x^n_1&lt;x^n_2.\]&#10;\end{document}"/>
  <p:tag name="IGUANATEXSIZE" val="28"/>
  <p:tag name="IGUANATEXCURSOR" val="169"/>
  <p:tag name="TRANSPARENCY" val="True"/>
  <p:tag name="FILENAME" val=""/>
  <p:tag name="INPUTTYPE" val="0"/>
  <p:tag name="LATEXENGINEID" val="0"/>
  <p:tag name="TEMPFOLDER" val="c:\t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2648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于是~$n&lt;\frac{a-1}{b-1}$。这样，$\frac{a-1}{b-1}$~是自然数集~$\mathbb{N}$~的上界。&#10;&#10;\end{document}"/>
  <p:tag name="IGUANATEXSIZE" val="24"/>
  <p:tag name="IGUANATEXCURSOR" val="240"/>
  <p:tag name="TRANSPARENCY" val="True"/>
  <p:tag name="FILENAME" val=""/>
  <p:tag name="INPUTTYPE" val="0"/>
  <p:tag name="LATEXENGINEID" val="0"/>
  <p:tag name="TEMPFOLDER" val="c:\t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"/>
  <p:tag name="ORIGINALWIDTH" val="3050.25"/>
  <p:tag name="OUTPUTDPI" val="1200"/>
  <p:tag name="LATEXADDIN" val="\documentclass{article}&#10;\usepackage{amsmath,amsfonts,color,amsthm}&#10;\usepackage[UTF8]{ctex}&#10;\pagestyle{empty}&#10;\renewcommand{\proofname}{\bf 证明}&#10;\begin{document}&#10;\noindent 设~$a&gt;1$。若常数~$M$~满足~$\forall n\in\mathbb{N}^*, M\le a^\frac{1}{n}$，则~$M\le 1$。&#10;\end{document}"/>
  <p:tag name="IGUANATEXSIZE" val="24"/>
  <p:tag name="IGUANATEXCURSOR" val="216"/>
  <p:tag name="TRANSPARENCY" val="True"/>
  <p:tag name="FILENAME" val=""/>
  <p:tag name="INPUTTYPE" val="0"/>
  <p:tag name="LATEXENGINEID" val="0"/>
  <p:tag name="TEMPFOLDER" val="c:\t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581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因此~$b=1$。&#10;\end{document}"/>
  <p:tag name="IGUANATEXSIZE" val="24"/>
  <p:tag name="IGUANATEXCURSOR" val="195"/>
  <p:tag name="TRANSPARENCY" val="True"/>
  <p:tag name="FILENAME" val=""/>
  <p:tag name="INPUTTYPE" val="0"/>
  <p:tag name="LATEXENGINEID" val="0"/>
  <p:tag name="TEMPFOLDER" val="c:\t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01"/>
  <p:tag name="ORIGINALWIDTH" val="2734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另一方面，假若~$b&gt;1$，&#10;则&#10;\[a=\left(a^{\frac{1}{n}}\right)^n\ge {\color{red}b^n&gt;1+n(b-1)}\]&#10;\end{document}"/>
  <p:tag name="IGUANATEXSIZE" val="24"/>
  <p:tag name="IGUANATEXCURSOR" val="181"/>
  <p:tag name="TRANSPARENCY" val="True"/>
  <p:tag name="FILENAME" val=""/>
  <p:tag name="INPUTTYPE" val="0"/>
  <p:tag name="LATEXENGINEID" val="0"/>
  <p:tag name="TEMPFOLDER" val="c:\t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1047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据~Bernoulli~不等式&#10;\end{document}"/>
  <p:tag name="IGUANATEXSIZE" val="24"/>
  <p:tag name="IGUANATEXCURSOR" val="183"/>
  <p:tag name="TRANSPARENCY" val="True"/>
  <p:tag name="FILENAME" val=""/>
  <p:tag name="INPUTTYPE" val="0"/>
  <p:tag name="LATEXENGINEID" val="0"/>
  <p:tag name="TEMPFOLDER" val="c:\t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1399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但这与阿基米德性质矛盾。&#10;&#10;\end{document}"/>
  <p:tag name="IGUANATEXSIZE" val="24"/>
  <p:tag name="IGUANATEXCURSOR" val="199"/>
  <p:tag name="TRANSPARENCY" val="True"/>
  <p:tag name="FILENAME" val=""/>
  <p:tag name="INPUTTYPE" val="0"/>
  <p:tag name="LATEXENGINEID" val="0"/>
  <p:tag name="TEMPFOLDER" val="c:\t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3642.75"/>
  <p:tag name="OUTPUTDPI" val="1200"/>
  <p:tag name="LATEXADDIN" val="\documentclass{article}&#10;\usepackage{amsmath,amsfonts,color,amsthm}&#10;\usepackage[UTF8]{ctex}&#10;\pagestyle{empty}&#10;\renewcommand{\proofname}{\bf 证明}&#10;\begin{document}&#10;\noindent 对实数~$x,y$~和~正数~$a,b$，$a^xb^x=(ab)^x$，&#10;$a^xa^y=a^{x+y}$，$(a^x)^y=a^{xy}$。&#10;\end{document}"/>
  <p:tag name="IGUANATEXSIZE" val="24"/>
  <p:tag name="IGUANATEXCURSOR" val="239"/>
  <p:tag name="TRANSPARENCY" val="True"/>
  <p:tag name="FILENAME" val=""/>
  <p:tag name="INPUTTYPE" val="0"/>
  <p:tag name="LATEXENGINEID" val="0"/>
  <p:tag name="TEMPFOLDER" val="c:\t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2.5"/>
  <p:tag name="ORIGINALWIDTH" val="3454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设~$a&gt;1$。对任意正整数~$n\ge 2$，&#10;$\exists r,s\in\mathbb{Q}$~使得~$r\le x,s\le y$，且&#10;\[\left(1-\frac{1}{n}\right)a^x&lt;a^r\le a^x,\quad \left(1-\frac{1}{n}\right)a^y&lt;a^s\le a^y.\]&#10;&#10;\end{document}"/>
  <p:tag name="IGUANATEXSIZE" val="24"/>
  <p:tag name="IGUANATEXCURSOR" val="319"/>
  <p:tag name="TRANSPARENCY" val="True"/>
  <p:tag name="FILENAME" val=""/>
  <p:tag name="INPUTTYPE" val="0"/>
  <p:tag name="LATEXENGINEID" val="0"/>
  <p:tag name="TEMPFOLDER" val="c:\t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7"/>
  <p:tag name="ORIGINALWIDTH" val="3115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于是~$\left(1-\frac{2}{n}\right)a^xa^y&lt;&#10;\left(1-\frac{1}{n}\right)^2a^xa^y&#10;&lt;{\color{red}a^ra^s=a^{r+s}}{\color{blue}\le a^{x+y}}$.&#10;&#10;\end{document}"/>
  <p:tag name="IGUANATEXSIZE" val="24"/>
  <p:tag name="IGUANATEXCURSOR" val="234"/>
  <p:tag name="TRANSPARENCY" val="True"/>
  <p:tag name="FILENAME" val=""/>
  <p:tag name="INPUTTYPE" val="0"/>
  <p:tag name="LATEXENGINEID" val="0"/>
  <p:tag name="TEMPFOLDER" val="c:\t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1.75"/>
  <p:tag name="ORIGINALWIDTH" val="1032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所以~$1-\frac{a^{x+y}}{a^xa^y}\le \frac{2}{n}$。&#10;&#10;\end{document}"/>
  <p:tag name="IGUANATEXSIZE" val="24"/>
  <p:tag name="IGUANATEXCURSOR" val="213"/>
  <p:tag name="TRANSPARENCY" val="True"/>
  <p:tag name="FILENAME" val=""/>
  <p:tag name="INPUTTYPE" val="0"/>
  <p:tag name="LATEXENGINEID" val="0"/>
  <p:tag name="TEMPFOLDER" val="c:\t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5.5"/>
  <p:tag name="ORIGINALWIDTH" val="2976"/>
  <p:tag name="OUTPUTDPI" val="1200"/>
  <p:tag name="LATEXADDIN" val="\documentclass{article}&#10;\usepackage{amsmath,amsfonts,color,xcolor,amsthm}&#10;\usepackage[UTF8]{ctex}&#10;\pagestyle{empty}&#10;\renewcommand{\proofname}{\bf 证明}&#10;\begin{document}&#10;&#10;函数~$x^n$~在区间~$(0,+\infty)$~内既无上界，也无正数下界： &#10;\[\forall a&gt;1, a^n\ge a;\quad \forall 0&lt;b&lt;1, 0&lt;b^n&lt;b.\]&#10;\end{document}"/>
  <p:tag name="IGUANATEXSIZE" val="28"/>
  <p:tag name="IGUANATEXCURSOR" val="193"/>
  <p:tag name="TRANSPARENCY" val="True"/>
  <p:tag name="FILENAME" val=""/>
  <p:tag name="INPUTTYPE" val="0"/>
  <p:tag name="LATEXENGINEID" val="0"/>
  <p:tag name="TEMPFOLDER" val="c:\t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1.75"/>
  <p:tag name="ORIGINALWIDTH" val="2084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于是~$1-\frac{a^{x+y}}{a^xa^y}\le 0$。因此~$a^xa^y\le a^{x+y}$。&#10;&#10;\end{document}"/>
  <p:tag name="IGUANATEXSIZE" val="24"/>
  <p:tag name="IGUANATEXCURSOR" val="229"/>
  <p:tag name="TRANSPARENCY" val="True"/>
  <p:tag name="FILENAME" val=""/>
  <p:tag name="INPUTTYPE" val="0"/>
  <p:tag name="LATEXENGINEID" val="0"/>
  <p:tag name="TEMPFOLDER" val="c:\t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6.25"/>
  <p:tag name="ORIGINALWIDTH" val="3319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{\color{red}假若}~$1-\frac{a^{x+y}}{a^xa^y}&gt;0$。&#10;则~$n\le \frac{2}{1-\frac{a^{x+y}}{a^xa^y}}$~对所有正整数~$n\ge 2$~成立，&#10;&#10;这与阿基米德性质矛盾。&#10;&#10;\end{document}"/>
  <p:tag name="IGUANATEXSIZE" val="24"/>
  <p:tag name="IGUANATEXCURSOR" val="292"/>
  <p:tag name="TRANSPARENCY" val="True"/>
  <p:tag name="FILENAME" val=""/>
  <p:tag name="INPUTTYPE" val="0"/>
  <p:tag name="LATEXENGINEID" val="0"/>
  <p:tag name="TEMPFOLDER" val="c:\t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"/>
  <p:tag name="ORIGINALWIDTH" val="579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a^x,a^y$~定义&#10;\end{document}"/>
  <p:tag name="IGUANATEXSIZE" val="24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.75"/>
  <p:tag name="ORIGINALWIDTH" val="528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a^{x+y}$~定义&#10;\end{document}"/>
  <p:tag name="IGUANATEXSIZE" val="24"/>
  <p:tag name="IGUANATEXCURSOR" val="178"/>
  <p:tag name="TRANSPARENCY" val="True"/>
  <p:tag name="FILENAME" val=""/>
  <p:tag name="INPUTTYPE" val="0"/>
  <p:tag name="LATEXENGINEID" val="0"/>
  <p:tag name="TEMPFOLDER" val="c:\t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9.75"/>
  <p:tag name="ORIGINALWIDTH" val="3929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任取有理数~$t$~满足~$t\le x+y$。&#10;&#10;任取正整数~$n$。因为有理数稠密，所以存在有理数~$r$~满足~$x-\frac{1}{n}&lt;r&lt;x$。&#10;&#10;记~$s=t-r-\frac{1}{n}$。则~$s$~是有理数，且满足&#10;\[ s\le x+y-\left(x-\frac{1}{n}\right)-\frac{1}{n}=y.\]&#10;\end{document}"/>
  <p:tag name="IGUANATEXSIZE" val="24"/>
  <p:tag name="IGUANATEXCURSOR" val="341"/>
  <p:tag name="TRANSPARENCY" val="True"/>
  <p:tag name="FILENAME" val=""/>
  <p:tag name="INPUTTYPE" val="0"/>
  <p:tag name="LATEXENGINEID" val="0"/>
  <p:tag name="TEMPFOLDER" val="c:\t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1.25"/>
  <p:tag name="ORIGINALWIDTH" val="2728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所以根据前面的引理推论可得&#10;\[ &#10;\frac{a^{x+y}}{a^xa^y}\le 1,\qquad \text{即~}a^{x+y}\le a^xa^y.\]&#10;\end{document}"/>
  <p:tag name="IGUANATEXSIZE" val="24"/>
  <p:tag name="IGUANATEXCURSOR" val="216"/>
  <p:tag name="TRANSPARENCY" val="True"/>
  <p:tag name="FILENAME" val=""/>
  <p:tag name="INPUTTYPE" val="0"/>
  <p:tag name="LATEXENGINEID" val="0"/>
  <p:tag name="TEMPFOLDER" val="c:\t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5"/>
  <p:tag name="ORIGINALWIDTH" val="2319"/>
  <p:tag name="OUTPUTDPI" val="1200"/>
  <p:tag name="LATEXADDIN" val="\documentclass{article}&#10;\usepackage{amsmath,amsfonts,xcolor,amsthm,mathrsfs}&#10;\usepackage[UTF8]{ctex}&#10;\pagestyle{empty}&#10;\renewcommand{\proofname}{\bf 证明}&#10;\begin{document}&#10;&#10;所以&#10;\[ &#10;a^{x+y}\le a^xa^ya^{\frac{1}{n}}&#10;.\]&#10;\end{document}"/>
  <p:tag name="IGUANATEXSIZE" val="24"/>
  <p:tag name="IGUANATEXCURSOR" val="185"/>
  <p:tag name="TRANSPARENCY" val="True"/>
  <p:tag name="FILENAME" val=""/>
  <p:tag name="INPUTTYPE" val="0"/>
  <p:tag name="LATEXENGINEID" val="0"/>
  <p:tag name="TEMPFOLDER" val="c:\t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.75"/>
  <p:tag name="ORIGINALWIDTH" val="528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a^{x+y}$~定义&#10;\end{document}"/>
  <p:tag name="IGUANATEXSIZE" val="24"/>
  <p:tag name="IGUANATEXCURSOR" val="178"/>
  <p:tag name="TRANSPARENCY" val="True"/>
  <p:tag name="FILENAME" val=""/>
  <p:tag name="INPUTTYPE" val="0"/>
  <p:tag name="LATEXENGINEID" val="0"/>
  <p:tag name="TEMPFOLDER" val="c:\t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4.25"/>
  <p:tag name="ORIGINALWIDTH" val="2801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因此&#10;\[ &#10;a^t=a^{r+s+\frac{1}{n}}=a^ra^sa^{\frac{1}{n}}\le a^xa^ya^{\frac{1}{n}}&#10;.\]&#10;\end{document}"/>
  <p:tag name="IGUANATEXSIZE" val="24"/>
  <p:tag name="IGUANATEXCURSOR" val="246"/>
  <p:tag name="TRANSPARENCY" val="True"/>
  <p:tag name="FILENAME" val=""/>
  <p:tag name="INPUTTYPE" val="0"/>
  <p:tag name="LATEXENGINEID" val="0"/>
  <p:tag name="TEMPFOLDER" val="c:\t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"/>
  <p:tag name="ORIGINALWIDTH" val="579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a^x,a^y$~定义&#10;\end{document}"/>
  <p:tag name="IGUANATEXSIZE" val="24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86"/>
  <p:tag name="ORIGINALWIDTH" val="3065.2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形如&#10;\[ a_nx^n+a_{n-1}x^{n-1}+\cdots+a_1x+a_0\]&#10;的表达式称为{\bf\color{purple} 以~$x$~为未定元的多项式}。&#10;&#10;\noindent 如果~$a_n\ne 0$，则称它为一个&#10;{\bf\color{purple} ~$n$~次多项式}。&#10;\end{document}"/>
  <p:tag name="IGUANATEXSIZE" val="24"/>
  <p:tag name="IGUANATEXCURSOR" val="278"/>
  <p:tag name="TRANSPARENCY" val="True"/>
  <p:tag name="FILENAME" val=""/>
  <p:tag name="INPUTTYPE" val="0"/>
  <p:tag name="LATEXENGINEID" val="0"/>
  <p:tag name="TEMPFOLDER" val="c:\t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2187"/>
  <p:tag name="OUTPUTDPI" val="1200"/>
  <p:tag name="LATEXADDIN" val="\documentclass{article}&#10;\usepackage{amsmath,amsfonts,color,amsthm}&#10;\usepackage[UTF8]{ctex}&#10;\pagestyle{empty}&#10;\renewcommand{\proofname}{\bf 证明}&#10;\begin{document}&#10;\noindent 对~$a&gt;1$，$\forall y&gt;0$，$\exists x\in\mathbb{R}$&#10;~使得~$a^x=y$。&#10;\end{document}"/>
  <p:tag name="IGUANATEXSIZE" val="24"/>
  <p:tag name="IGUANATEXCURSOR" val="227"/>
  <p:tag name="TRANSPARENCY" val="True"/>
  <p:tag name="FILENAME" val=""/>
  <p:tag name="INPUTTYPE" val="0"/>
  <p:tag name="LATEXENGINEID" val="0"/>
  <p:tag name="TEMPFOLDER" val="c:\t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73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\[ B=\{r\in\mathbb{Q}|a^r\le y\}\]&#10;\end{document}"/>
  <p:tag name="IGUANATEXSIZE" val="24"/>
  <p:tag name="IGUANATEXCURSOR" val="201"/>
  <p:tag name="TRANSPARENCY" val="True"/>
  <p:tag name="FILENAME" val=""/>
  <p:tag name="INPUTTYPE" val="0"/>
  <p:tag name="LATEXENGINEID" val="0"/>
  <p:tag name="TEMPFOLDER" val="c:\t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2.5"/>
  <p:tag name="ORIGINALWIDTH" val="2211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取正整数~$N&gt;\frac{y-1}{a-1}$，&#10;&#10;则~$a^N&gt;{\color{red}1+N(a-1)&gt;y}\ge a^r(\forall r\in B)$，&#10;&#10;于是~$N\ge r(\forall r\in B)$，$N$~是~$B$~的上界。&#10;\end{document}"/>
  <p:tag name="IGUANATEXSIZE" val="24"/>
  <p:tag name="IGUANATEXCURSOR" val="297"/>
  <p:tag name="TRANSPARENCY" val="True"/>
  <p:tag name="FILENAME" val=""/>
  <p:tag name="INPUTTYPE" val="0"/>
  <p:tag name="LATEXENGINEID" val="0"/>
  <p:tag name="TEMPFOLDER" val="c:\t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9.25"/>
  <p:tag name="ORIGINALWIDTH" val="1464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取正整数~$N&gt;\frac{\frac{1}{y}-1}{a-1}$，&#10;&#10;则~$a^N&gt;{\color{red}1+N(a-1)&gt;\frac{1}{y}}$，&#10;&#10;于是~$a^{-N}&lt;y$，$-N\in B$。&#10;\end{document}"/>
  <p:tag name="IGUANATEXSIZE" val="24"/>
  <p:tag name="IGUANATEXCURSOR" val="275"/>
  <p:tag name="TRANSPARENCY" val="True"/>
  <p:tag name="FILENAME" val=""/>
  <p:tag name="INPUTTYPE" val="0"/>
  <p:tag name="LATEXENGINEID" val="0"/>
  <p:tag name="TEMPFOLDER" val="c:\t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5"/>
  <p:tag name="ORIGINALWIDTH" val="1032"/>
  <p:tag name="OUTPUTDPI" val="1200"/>
  <p:tag name="LATEXADDIN" val="\documentclass{article}&#10;\usepackage{amsmath,amsfonts,xcolor,amsthm,mathrsfs}&#10;\usepackage[UTF8]{ctex}&#10;\pagestyle{empty}&#10;\renewcommand{\proofname}{\bf 证明}&#10;\begin{document}&#10;&#10;因此~$B$~有上确界~$x$。&#10;\end{document}"/>
  <p:tag name="IGUANATEXSIZE" val="24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5"/>
  <p:tag name="ORIGINALWIDTH" val="2678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再由前面的引理的推论可得~$y\le a^x$。从而~$a^x=y$。&#10;\end{document}"/>
  <p:tag name="IGUANATEXSIZE" val="24"/>
  <p:tag name="IGUANATEXCURSOR" val="194"/>
  <p:tag name="TRANSPARENCY" val="True"/>
  <p:tag name="FILENAME" val=""/>
  <p:tag name="INPUTTYPE" val="0"/>
  <p:tag name="LATEXENGINEID" val="0"/>
  <p:tag name="TEMPFOLDER" val="c:\t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3.5"/>
  <p:tag name="ORIGINALWIDTH" val="4200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\noindent 因为~$x&lt;r+\frac{1}{n}$，所以~$a^x\le a^{r+\frac{1}{n}}=a^ra^\frac{1}{n}\le ya^{\frac{1}{n}}$，&#10;由前述引理的推论知~$a^x\le y$。&#10;\end{document}"/>
  <p:tag name="IGUANATEXSIZE" val="24"/>
  <p:tag name="IGUANATEXCURSOR" val="181"/>
  <p:tag name="TRANSPARENCY" val="True"/>
  <p:tag name="FILENAME" val=""/>
  <p:tag name="INPUTTYPE" val="0"/>
  <p:tag name="LATEXENGINEID" val="0"/>
  <p:tag name="TEMPFOLDER" val="c:\t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2937"/>
  <p:tag name="OUTPUTDPI" val="1200"/>
  <p:tag name="LATEXADDIN" val="\documentclass{article}&#10;\usepackage{amsmath,amsfonts,xcolor,amsthm,mathrsfs}&#10;\usepackage[UTF8]{ctex}&#10;\pagestyle{empty}&#10;\renewcommand{\proofname}{\bf 证明}&#10;\begin{document}&#10;&#10;任取正整数~$n$，存在有理数~$r\in B$~满足~$x-\frac{1}{n}&lt;r\le x$。&#10;\end{document}"/>
  <p:tag name="IGUANATEXSIZE" val="24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3.5"/>
  <p:tag name="ORIGINALWIDTH" val="4200"/>
  <p:tag name="OUTPUTDPI" val="1200"/>
  <p:tag name="LATEXADDIN" val="\documentclass{article}&#10;\usepackage{amsmath,amsfonts,xcolor,amsthm,mathrsfs}&#10;\usepackage[UTF8]{ctex}&#10;\pagestyle{empty}&#10;\renewcommand{\proofname}{\bf 证明}&#10;\begin{document}&#10;&#10;\noindent 另一方面，因为~$r+\frac{1}{n}&gt;x$，所以~$r+\frac{1}{n}\not\in B$，从而&#10;~$a^xa^{\frac{1}{n}}\ge a^ra^{\frac{1}{n}}=a^{r+\frac{1}{n}}&gt;y$。&#10;\end{document}"/>
  <p:tag name="IGUANATEXSIZE" val="24"/>
  <p:tag name="IGUANATEXCURSOR" val="181"/>
  <p:tag name="TRANSPARENCY" val="True"/>
  <p:tag name="FILENAME" val=""/>
  <p:tag name="INPUTTYPE" val="0"/>
  <p:tag name="LATEXENGINEID" val="0"/>
  <p:tag name="TEMPFOLDER" val="c:\t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652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因此~$a^r\le y$。&#10;\end{document}"/>
  <p:tag name="IGUANATEXSIZE" val="24"/>
  <p:tag name="IGUANATEXCURSOR" val="184"/>
  <p:tag name="TRANSPARENCY" val="True"/>
  <p:tag name="FILENAME" val=""/>
  <p:tag name="INPUTTYPE" val="0"/>
  <p:tag name="LATEXENGINEID" val="0"/>
  <p:tag name="TEMPFOLDER" val="c:\t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5"/>
  <p:tag name="ORIGINALWIDTH" val="2757"/>
  <p:tag name="OUTPUTDPI" val="1200"/>
  <p:tag name="LATEXADDIN" val="\documentclass{article}&#10;\usepackage{amsmath,amsfonts,xcolor,amsthm,mathrsfs}&#10;\usepackage[UTF8]{ctex}&#10;\pagestyle{empty}&#10;\renewcommand{\proofname}{\bf 证明}&#10;\begin{document}&#10;&#10;系数~$a_0,a_1,\ldots,a_n$~与~$x$~做有限多次加法和乘法得到&#10;\end{document}"/>
  <p:tag name="IGUANATEXSIZE" val="24"/>
  <p:tag name="IGUANATEXCURSOR" val="213"/>
  <p:tag name="TRANSPARENCY" val="True"/>
  <p:tag name="FILENAME" val=""/>
  <p:tag name="INPUTTYPE" val="0"/>
  <p:tag name="LATEXENGINEID" val="0"/>
  <p:tag name="TEMPFOLDER" val="c:\t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.75"/>
  <p:tag name="ORIGINALWIDTH" val="4286.2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对任意~$a&gt;1$~及正数~$x$，集合&#10;~$A=\{r\in\mathbb{Q}|a^r\le x\}$~非空有上界，它的上确界记为&#10;~$\log_ax$，$\log_ax$~关于~$x&gt;0$~严格增。&#10;&#10;\end{document}"/>
  <p:tag name="IGUANATEXSIZE" val="24"/>
  <p:tag name="IGUANATEXCURSOR" val="195"/>
  <p:tag name="TRANSPARENCY" val="True"/>
  <p:tag name="FILENAME" val=""/>
  <p:tag name="INPUTTYPE" val="0"/>
  <p:tag name="LATEXENGINEID" val="0"/>
  <p:tag name="TEMPFOLDER" val="c:\t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"/>
  <p:tag name="ORIGINALWIDTH" val="3324.7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对~$0&lt;a&lt;1$，定义~$\log_ax=\frac{\log_2x}{\log_2a}$。&#10;$\log_ax$~关于~$x&gt;0$~严格减。&#10;\end{document}"/>
  <p:tag name="IGUANATEXSIZE" val="24"/>
  <p:tag name="IGUANATEXCURSOR" val="223"/>
  <p:tag name="TRANSPARENCY" val="True"/>
  <p:tag name="FILENAME" val=""/>
  <p:tag name="INPUTTYPE" val="0"/>
  <p:tag name="LATEXENGINEID" val="0"/>
  <p:tag name="TEMPFOLDER" val="c:\t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3565.5"/>
  <p:tag name="OUTPUTDPI" val="1200"/>
  <p:tag name="LATEXADDIN" val="\documentclass{article}&#10;\usepackage{amsmath,amsfonts,color,amsthm}&#10;\usepackage[UTF8]{ctex}&#10;\pagestyle{empty}&#10;\renewcommand{\proofname}{\bf 证明}&#10;\begin{document}&#10;\noindent 对正数~$x,y$~和~正数~$a\ne 1$，&#10;$\log_a(xy)=\log_ax+\log_ay$，$\log_aa=1$。&#10;\end{document}"/>
  <p:tag name="IGUANATEXSIZE" val="24"/>
  <p:tag name="IGUANATEXCURSOR" val="187"/>
  <p:tag name="TRANSPARENCY" val="True"/>
  <p:tag name="FILENAME" val=""/>
  <p:tag name="INPUTTYPE" val="0"/>
  <p:tag name="LATEXENGINEID" val="0"/>
  <p:tag name="TEMPFOLDER" val="c:\t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371.75"/>
  <p:tag name="OUTPUTDPI" val="1200"/>
  <p:tag name="LATEXADDIN" val="\documentclass{article}&#10;\usepackage{amsmath,amsfonts,color,amsthm}&#10;\usepackage[UTF8]{ctex}&#10;\pagestyle{empty}&#10;\renewcommand{\proofname}{\bf 证明}&#10;\begin{document}&#10;\noindent $\log_a$~和~$\mathrm{Exp}_a$~互为反函数。&#10;\end{document}"/>
  <p:tag name="IGUANATEXSIZE" val="24"/>
  <p:tag name="IGUANATEXCURSOR" val="200"/>
  <p:tag name="TRANSPARENCY" val="True"/>
  <p:tag name="FILENAME" val=""/>
  <p:tag name="INPUTTYPE" val="0"/>
  <p:tag name="LATEXENGINEID" val="0"/>
  <p:tag name="TEMPFOLDER" val="c:\t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"/>
  <p:tag name="ORIGINALWIDTH" val="3817.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称函数（映射）$f:A\to B$~和~$g:B\to A$~&#10;互为{\bf\color{violet}反函数（逆映射）}，如果&#10;$$g(f(x))=x,\quad\forall x\in A;\qquad f(g(y))=y,\quad\forall y\in B.$$&#10;\end{document}"/>
  <p:tag name="IGUANATEXSIZE" val="24"/>
  <p:tag name="IGUANATEXCURSOR" val="306"/>
  <p:tag name="TRANSPARENCY" val="True"/>
  <p:tag name="FILENAME" val=""/>
  <p:tag name="INPUTTYPE" val="0"/>
  <p:tag name="LATEXENGINEID" val="0"/>
  <p:tag name="TEMPFOLDER" val="c:\t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5"/>
  <p:tag name="ORIGINALWIDTH" val="2609.2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对任意实数~$\mu$~和任意正数~$x$，定义&#10;~${\color{purple}x^\mu}:=2^{\mu\log_2x}$&#10;&#10;\end{document}"/>
  <p:tag name="IGUANATEXSIZE" val="24"/>
  <p:tag name="IGUANATEXCURSOR" val="54"/>
  <p:tag name="TRANSPARENCY" val="True"/>
  <p:tag name="FILENAME" val=""/>
  <p:tag name="INPUTTYPE" val="0"/>
  <p:tag name="LATEXENGINEID" val="0"/>
  <p:tag name="TEMPFOLDER" val="c:\t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453.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其中~$\mathbb{R}^+:=\{x\in\mathbb{R}|x&gt;0\}$。&#10;&#10;\end{document}"/>
  <p:tag name="IGUANATEXSIZE" val="24"/>
  <p:tag name="IGUANATEXCURSOR" val="220"/>
  <p:tag name="TRANSPARENCY" val="True"/>
  <p:tag name="FILENAME" val=""/>
  <p:tag name="INPUTTYPE" val="0"/>
  <p:tag name="LATEXENGINEID" val="0"/>
  <p:tag name="TEMPFOLDER" val="c:\t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5"/>
  <p:tag name="ORIGINALWIDTH" val="3253.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对任意~$\mu&gt;0$，$x^\mu$~关于正数~$x$~是从&#10;~$\mathbb{R}^+$~到~$\mathbb{R}^+$~的严格增满射。&#10;&#10;\end{document}"/>
  <p:tag name="IGUANATEXSIZE" val="24"/>
  <p:tag name="IGUANATEXCURSOR" val="190"/>
  <p:tag name="TRANSPARENCY" val="True"/>
  <p:tag name="FILENAME" val=""/>
  <p:tag name="INPUTTYPE" val="0"/>
  <p:tag name="LATEXENGINEID" val="0"/>
  <p:tag name="TEMPFOLDER" val="c:\t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5"/>
  <p:tag name="ORIGINALWIDTH" val="3253.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对任意~$\mu&lt;0$，$x^\mu$~关于正数~$x$~是从&#10;~$\mathbb{R}^+$~到~$\mathbb{R}^+$~的严格减满射。&#10;&#10;\end{document}"/>
  <p:tag name="IGUANATEXSIZE" val="24"/>
  <p:tag name="IGUANATEXCURSOR" val="248"/>
  <p:tag name="TRANSPARENCY" val="True"/>
  <p:tag name="FILENAME" val=""/>
  <p:tag name="INPUTTYPE" val="0"/>
  <p:tag name="LATEXENGINEID" val="0"/>
  <p:tag name="TEMPFOLDER" val="c:\t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4002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正弦~$\sin$(sine)，余弦~$\cos$(cosine)，正切~$\tan$(tangent)，&#10;余切~$\cot$(cotangent)&#10;\end{document}"/>
  <p:tag name="IGUANATEXSIZE" val="24"/>
  <p:tag name="IGUANATEXCURSOR" val="244"/>
  <p:tag name="TRANSPARENCY" val="True"/>
  <p:tag name="FILENAME" val=""/>
  <p:tag name="INPUTTYPE" val="0"/>
  <p:tag name="LATEXENGINEID" val="0"/>
  <p:tag name="TEMPFOLDER" val="c:\tmp\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5803</TotalTime>
  <Words>298</Words>
  <Application>Microsoft Office PowerPoint</Application>
  <PresentationFormat>宽屏</PresentationFormat>
  <Paragraphs>193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等线 Light</vt:lpstr>
      <vt:lpstr>方正姚体</vt:lpstr>
      <vt:lpstr>华光姚体_CNKI</vt:lpstr>
      <vt:lpstr>Adobe Devanagari</vt:lpstr>
      <vt:lpstr>Arial</vt:lpstr>
      <vt:lpstr>Office 主题​​</vt:lpstr>
      <vt:lpstr>第02讲 初等函数与简易逻辑</vt:lpstr>
      <vt:lpstr>乘方（整数指数幂）</vt:lpstr>
      <vt:lpstr>PowerPoint 演示文稿</vt:lpstr>
      <vt:lpstr>多项式与有理分式</vt:lpstr>
      <vt:lpstr>开方（有理数指数幂）</vt:lpstr>
      <vt:lpstr>PowerPoint 演示文稿</vt:lpstr>
      <vt:lpstr>PowerPoint 演示文稿</vt:lpstr>
      <vt:lpstr>PowerPoint 演示文稿</vt:lpstr>
      <vt:lpstr>PowerPoint 演示文稿</vt:lpstr>
      <vt:lpstr>实数指数幂，指数函数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对数函数</vt:lpstr>
      <vt:lpstr>幂函数</vt:lpstr>
      <vt:lpstr>三角函数</vt:lpstr>
      <vt:lpstr>PowerPoint 演示文稿</vt:lpstr>
      <vt:lpstr>PowerPoint 演示文稿</vt:lpstr>
      <vt:lpstr>PowerPoint 演示文稿</vt:lpstr>
      <vt:lpstr>反三角函数</vt:lpstr>
      <vt:lpstr>PowerPoint 演示文稿</vt:lpstr>
      <vt:lpstr>PowerPoint 演示文稿</vt:lpstr>
      <vt:lpstr>PowerPoint 演示文稿</vt:lpstr>
      <vt:lpstr>实数的构造</vt:lpstr>
      <vt:lpstr>PowerPoint 演示文稿</vt:lpstr>
      <vt:lpstr>逻辑</vt:lpstr>
      <vt:lpstr>逻辑</vt:lpstr>
      <vt:lpstr>逻辑</vt:lpstr>
      <vt:lpstr>逻辑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第01讲 从自然数到实数</dc:title>
  <dc:creator>王先生</dc:creator>
  <cp:lastModifiedBy>王先生</cp:lastModifiedBy>
  <cp:revision>250</cp:revision>
  <dcterms:created xsi:type="dcterms:W3CDTF">2022-08-30T07:03:43Z</dcterms:created>
  <dcterms:modified xsi:type="dcterms:W3CDTF">2025-09-16T14:22:28Z</dcterms:modified>
</cp:coreProperties>
</file>